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notesSlides/notesSlide18.xml" ContentType="application/vnd.openxmlformats-officedocument.presentationml.notesSlide+xml"/>
  <Override PartName="/ppt/tags/tag3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62" r:id="rId2"/>
    <p:sldId id="264" r:id="rId3"/>
    <p:sldId id="265" r:id="rId4"/>
    <p:sldId id="307" r:id="rId5"/>
    <p:sldId id="308" r:id="rId6"/>
    <p:sldId id="273" r:id="rId7"/>
    <p:sldId id="443" r:id="rId8"/>
    <p:sldId id="444" r:id="rId9"/>
    <p:sldId id="445" r:id="rId10"/>
    <p:sldId id="454" r:id="rId11"/>
    <p:sldId id="337" r:id="rId12"/>
    <p:sldId id="439" r:id="rId13"/>
    <p:sldId id="423" r:id="rId14"/>
    <p:sldId id="441" r:id="rId15"/>
    <p:sldId id="440" r:id="rId16"/>
    <p:sldId id="448" r:id="rId17"/>
    <p:sldId id="336" r:id="rId18"/>
    <p:sldId id="287" r:id="rId19"/>
    <p:sldId id="449" r:id="rId20"/>
    <p:sldId id="411" r:id="rId21"/>
    <p:sldId id="410" r:id="rId22"/>
    <p:sldId id="402" r:id="rId23"/>
    <p:sldId id="412" r:id="rId24"/>
    <p:sldId id="288" r:id="rId25"/>
    <p:sldId id="451" r:id="rId26"/>
    <p:sldId id="392" r:id="rId27"/>
    <p:sldId id="452" r:id="rId28"/>
    <p:sldId id="289" r:id="rId29"/>
    <p:sldId id="453" r:id="rId30"/>
    <p:sldId id="339" r:id="rId31"/>
    <p:sldId id="306"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7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879A"/>
    <a:srgbClr val="83FCE5"/>
    <a:srgbClr val="FFFFFF"/>
    <a:srgbClr val="E03646"/>
    <a:srgbClr val="0D4677"/>
    <a:srgbClr val="EBB045"/>
    <a:srgbClr val="1B9C77"/>
    <a:srgbClr val="CCCC33"/>
    <a:srgbClr val="CE292F"/>
    <a:srgbClr val="7106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86" d="100"/>
          <a:sy n="86" d="100"/>
        </p:scale>
        <p:origin x="614" y="62"/>
      </p:cViewPr>
      <p:guideLst>
        <p:guide orient="horz" pos="2024"/>
        <p:guide pos="387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2023-03-08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71971-2C66-405E-A74D-7E371BACBA1C}"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71971-2C66-405E-A74D-7E371BACBA1C}" type="slidenum">
              <a:rPr lang="zh-CN" altLang="en-US" smtClean="0"/>
              <a:t>12</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71971-2C66-405E-A74D-7E371BACBA1C}" type="slidenum">
              <a:rPr lang="zh-CN" altLang="en-US" smtClean="0"/>
              <a:t>13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71971-2C66-405E-A74D-7E371BACBA1C}" type="slidenum">
              <a:rPr lang="zh-CN" altLang="en-US" smtClean="0"/>
              <a:t>14</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71971-2C66-405E-A74D-7E371BACBA1C}" type="slidenum">
              <a:rPr lang="zh-CN" altLang="en-US" smtClean="0"/>
              <a:t>15</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71971-2C66-405E-A74D-7E371BACBA1C}" type="slidenum">
              <a:rPr lang="zh-CN" altLang="en-US" smtClean="0"/>
              <a:t>18</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71971-2C66-405E-A74D-7E371BACBA1C}" type="slidenum">
              <a:rPr lang="zh-CN" altLang="en-US" smtClean="0"/>
              <a:t>19</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71971-2C66-405E-A74D-7E371BACBA1C}" type="slidenum">
              <a:rPr lang="zh-CN" altLang="en-US" smtClean="0"/>
              <a:t>20</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71971-2C66-405E-A74D-7E371BACBA1C}" type="slidenum">
              <a:rPr lang="zh-CN" altLang="en-US" smtClean="0"/>
              <a:t>21</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71971-2C66-405E-A74D-7E371BACBA1C}" type="slidenum">
              <a:rPr lang="zh-CN" altLang="en-US" smtClean="0"/>
              <a:t>22</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71971-2C66-405E-A74D-7E371BACBA1C}" type="slidenum">
              <a:rPr lang="zh-CN" altLang="en-US" smtClean="0"/>
              <a:t>23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71971-2C66-405E-A74D-7E371BACBA1C}"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71971-2C66-405E-A74D-7E371BACBA1C}" type="slidenum">
              <a:rPr lang="zh-CN" altLang="en-US" smtClean="0"/>
              <a:t>24</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71971-2C66-405E-A74D-7E371BACBA1C}" type="slidenum">
              <a:rPr lang="zh-CN" altLang="en-US" smtClean="0"/>
              <a:t>28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71971-2C66-405E-A74D-7E371BACBA1C}"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71971-2C66-405E-A74D-7E371BACBA1C}"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71971-2C66-405E-A74D-7E371BACBA1C}"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71971-2C66-405E-A74D-7E371BACBA1C}"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71971-2C66-405E-A74D-7E371BACBA1C}" type="slidenum">
              <a:rPr lang="zh-CN" altLang="en-US" smtClean="0"/>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71971-2C66-405E-A74D-7E371BACBA1C}" type="slidenum">
              <a:rPr lang="zh-CN" altLang="en-US" smtClean="0"/>
              <a:t>10</a:t>
            </a:fld>
            <a:endParaRPr lang="zh-CN" altLang="en-US"/>
          </a:p>
        </p:txBody>
      </p:sp>
    </p:spTree>
    <p:extLst>
      <p:ext uri="{BB962C8B-B14F-4D97-AF65-F5344CB8AC3E}">
        <p14:creationId xmlns:p14="http://schemas.microsoft.com/office/powerpoint/2010/main" val="2317196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71971-2C66-405E-A74D-7E371BACBA1C}" type="slidenum">
              <a:rPr lang="zh-CN" altLang="en-US" smtClean="0"/>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D065918-C45C-46E3-971A-E05B32712711}" type="datetimeFigureOut">
              <a:rPr lang="zh-CN" altLang="en-US" smtClean="0"/>
              <a:t>2023-03-08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E3AF99F-76E7-41BC-BC3B-28E0C227335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2000"/>
    </mc:Choice>
    <mc:Fallback xmlns="">
      <p:transition spd="slow"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D065918-C45C-46E3-971A-E05B32712711}" type="datetimeFigureOut">
              <a:rPr lang="zh-CN" altLang="en-US" smtClean="0"/>
              <a:t>2023-03-08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E3AF99F-76E7-41BC-BC3B-28E0C227335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2000"/>
    </mc:Choice>
    <mc:Fallback xmlns="">
      <p:transition spd="slow" advTm="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D065918-C45C-46E3-971A-E05B32712711}" type="datetimeFigureOut">
              <a:rPr lang="zh-CN" altLang="en-US" smtClean="0"/>
              <a:t>2023-03-08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E3AF99F-76E7-41BC-BC3B-28E0C227335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2000"/>
    </mc:Choice>
    <mc:Fallback xmlns="">
      <p:transition spd="slow"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D065918-C45C-46E3-971A-E05B32712711}" type="datetimeFigureOut">
              <a:rPr lang="zh-CN" altLang="en-US" smtClean="0"/>
              <a:t>2023-03-08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E3AF99F-76E7-41BC-BC3B-28E0C2273351}" type="slidenum">
              <a:rPr lang="zh-CN" altLang="en-US" smtClean="0"/>
              <a:t>‹#›</a:t>
            </a:fld>
            <a:endParaRPr lang="zh-CN" altLang="en-US"/>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2000"/>
    </mc:Choice>
    <mc:Fallback xmlns="">
      <p:transition spd="slow"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D065918-C45C-46E3-971A-E05B32712711}" type="datetimeFigureOut">
              <a:rPr lang="zh-CN" altLang="en-US" smtClean="0"/>
              <a:t>2023-03-08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E3AF99F-76E7-41BC-BC3B-28E0C227335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2000"/>
    </mc:Choice>
    <mc:Fallback xmlns="">
      <p:transition spd="slow"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D065918-C45C-46E3-971A-E05B32712711}" type="datetimeFigureOut">
              <a:rPr lang="zh-CN" altLang="en-US" smtClean="0"/>
              <a:t>2023-03-08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E3AF99F-76E7-41BC-BC3B-28E0C227335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2000"/>
    </mc:Choice>
    <mc:Fallback xmlns="">
      <p:transition spd="slow"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D065918-C45C-46E3-971A-E05B32712711}" type="datetimeFigureOut">
              <a:rPr lang="zh-CN" altLang="en-US" smtClean="0"/>
              <a:t>2023-03-08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E3AF99F-76E7-41BC-BC3B-28E0C227335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2000"/>
    </mc:Choice>
    <mc:Fallback xmlns="">
      <p:transition spd="slow"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D065918-C45C-46E3-971A-E05B32712711}" type="datetimeFigureOut">
              <a:rPr lang="zh-CN" altLang="en-US" smtClean="0"/>
              <a:t>2023-03-08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3AF99F-76E7-41BC-BC3B-28E0C227335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2000"/>
    </mc:Choice>
    <mc:Fallback xmlns="">
      <p:transition spd="slow"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D065918-C45C-46E3-971A-E05B32712711}" type="datetimeFigureOut">
              <a:rPr lang="zh-CN" altLang="en-US" smtClean="0"/>
              <a:t>2023-03-08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E3AF99F-76E7-41BC-BC3B-28E0C227335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2000"/>
    </mc:Choice>
    <mc:Fallback xmlns="">
      <p:transition spd="slow"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D065918-C45C-46E3-971A-E05B32712711}" type="datetimeFigureOut">
              <a:rPr lang="zh-CN" altLang="en-US" smtClean="0"/>
              <a:t>2023-03-08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E3AF99F-76E7-41BC-BC3B-28E0C227335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2000"/>
    </mc:Choice>
    <mc:Fallback xmlns="">
      <p:transition spd="slow"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D065918-C45C-46E3-971A-E05B32712711}" type="datetimeFigureOut">
              <a:rPr lang="zh-CN" altLang="en-US" smtClean="0"/>
              <a:t>2023-03-08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E3AF99F-76E7-41BC-BC3B-28E0C227335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2000"/>
    </mc:Choice>
    <mc:Fallback xmlns="">
      <p:transition spd="slow" advTm="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065918-C45C-46E3-971A-E05B32712711}" type="datetimeFigureOut">
              <a:rPr lang="zh-CN" altLang="en-US" smtClean="0"/>
              <a:t>2023-03-08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3AF99F-76E7-41BC-BC3B-28E0C227335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2000"/>
    </mc:Choice>
    <mc:Fallback xmlns="">
      <p:transition spd="slow" advTm="2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Layout" Target="../slideLayouts/slideLayout7.xml"/><Relationship Id="rId4" Type="http://schemas.openxmlformats.org/officeDocument/2006/relationships/tags" Target="../tags/tag38.xml"/></Relationships>
</file>

<file path=ppt/slides/_rels/slide26.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slideLayout" Target="../slideLayouts/slideLayout7.xml"/><Relationship Id="rId4" Type="http://schemas.openxmlformats.org/officeDocument/2006/relationships/tags" Target="../tags/tag4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tags" Target="../tags/tag17.xml"/><Relationship Id="rId18" Type="http://schemas.openxmlformats.org/officeDocument/2006/relationships/tags" Target="../tags/tag22.xml"/><Relationship Id="rId3" Type="http://schemas.openxmlformats.org/officeDocument/2006/relationships/tags" Target="../tags/tag7.xml"/><Relationship Id="rId21" Type="http://schemas.openxmlformats.org/officeDocument/2006/relationships/tags" Target="../tags/tag25.xml"/><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tags" Target="../tags/tag21.xml"/><Relationship Id="rId2" Type="http://schemas.openxmlformats.org/officeDocument/2006/relationships/tags" Target="../tags/tag6.xml"/><Relationship Id="rId16" Type="http://schemas.openxmlformats.org/officeDocument/2006/relationships/tags" Target="../tags/tag20.xml"/><Relationship Id="rId20" Type="http://schemas.openxmlformats.org/officeDocument/2006/relationships/tags" Target="../tags/tag24.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tags" Target="../tags/tag19.xml"/><Relationship Id="rId23" Type="http://schemas.openxmlformats.org/officeDocument/2006/relationships/image" Target="../media/image6.png"/><Relationship Id="rId10" Type="http://schemas.openxmlformats.org/officeDocument/2006/relationships/tags" Target="../tags/tag14.xml"/><Relationship Id="rId19" Type="http://schemas.openxmlformats.org/officeDocument/2006/relationships/tags" Target="../tags/tag23.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tags" Target="../tags/tag18.xml"/><Relationship Id="rId2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rgbClr val="9B9B9B"/>
          </a:fgClr>
          <a:bgClr>
            <a:schemeClr val="bg1"/>
          </a:bgClr>
        </a:pattFill>
        <a:effectLst/>
      </p:bgPr>
    </p:bg>
    <p:spTree>
      <p:nvGrpSpPr>
        <p:cNvPr id="1" name=""/>
        <p:cNvGrpSpPr/>
        <p:nvPr/>
      </p:nvGrpSpPr>
      <p:grpSpPr>
        <a:xfrm>
          <a:off x="0" y="0"/>
          <a:ext cx="0" cy="0"/>
          <a:chOff x="0" y="0"/>
          <a:chExt cx="0" cy="0"/>
        </a:xfrm>
      </p:grpSpPr>
      <p:pic>
        <p:nvPicPr>
          <p:cNvPr id="17" name="图片 16" descr="one"/>
          <p:cNvPicPr>
            <a:picLocks noChangeAspect="1"/>
          </p:cNvPicPr>
          <p:nvPr/>
        </p:nvPicPr>
        <p:blipFill>
          <a:blip r:embed="rId3">
            <a:alphaModFix amt="30000"/>
          </a:blip>
          <a:stretch>
            <a:fillRect/>
          </a:stretch>
        </p:blipFill>
        <p:spPr>
          <a:xfrm>
            <a:off x="0" y="0"/>
            <a:ext cx="12191365" cy="6858000"/>
          </a:xfrm>
          <a:prstGeom prst="rect">
            <a:avLst/>
          </a:prstGeom>
        </p:spPr>
      </p:pic>
      <p:sp>
        <p:nvSpPr>
          <p:cNvPr id="27" name="等腰三角形 26"/>
          <p:cNvSpPr/>
          <p:nvPr/>
        </p:nvSpPr>
        <p:spPr>
          <a:xfrm rot="16200000" flipH="1" flipV="1">
            <a:off x="10855207" y="376340"/>
            <a:ext cx="466193" cy="401891"/>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5400000" flipV="1">
            <a:off x="11129166" y="1149630"/>
            <a:ext cx="312202" cy="269140"/>
          </a:xfrm>
          <a:prstGeom prst="triangl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p:cNvSpPr/>
          <p:nvPr/>
        </p:nvSpPr>
        <p:spPr>
          <a:xfrm rot="20034423" flipH="1" flipV="1">
            <a:off x="10356540" y="2268635"/>
            <a:ext cx="466193" cy="40189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6466204" y="5475288"/>
            <a:ext cx="753746" cy="734645"/>
            <a:chOff x="1032060" y="5022216"/>
            <a:chExt cx="753746" cy="734645"/>
          </a:xfrm>
        </p:grpSpPr>
        <p:sp>
          <p:nvSpPr>
            <p:cNvPr id="32" name="等腰三角形 31"/>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等腰三角形 33"/>
          <p:cNvSpPr/>
          <p:nvPr/>
        </p:nvSpPr>
        <p:spPr>
          <a:xfrm rot="3050067" flipH="1" flipV="1">
            <a:off x="10599907" y="5219320"/>
            <a:ext cx="466193" cy="401891"/>
          </a:xfrm>
          <a:prstGeom prst="triangl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0" y="0"/>
            <a:ext cx="3050581" cy="3258937"/>
            <a:chOff x="-38100" y="-52379"/>
            <a:chExt cx="3582606" cy="3517893"/>
          </a:xfrm>
        </p:grpSpPr>
        <p:sp>
          <p:nvSpPr>
            <p:cNvPr id="24" name="任意多边形 23"/>
            <p:cNvSpPr/>
            <p:nvPr/>
          </p:nvSpPr>
          <p:spPr>
            <a:xfrm>
              <a:off x="-38100" y="-31759"/>
              <a:ext cx="3582606" cy="3497273"/>
            </a:xfrm>
            <a:custGeom>
              <a:avLst/>
              <a:gdLst>
                <a:gd name="connsiteX0" fmla="*/ 3430063 w 3582606"/>
                <a:gd name="connsiteY0" fmla="*/ 0 h 3497273"/>
                <a:gd name="connsiteX1" fmla="*/ 3464693 w 3582606"/>
                <a:gd name="connsiteY1" fmla="*/ 94617 h 3497273"/>
                <a:gd name="connsiteX2" fmla="*/ 3582606 w 3582606"/>
                <a:gd name="connsiteY2" fmla="*/ 874538 h 3497273"/>
                <a:gd name="connsiteX3" fmla="*/ 959871 w 3582606"/>
                <a:gd name="connsiteY3" fmla="*/ 3497273 h 3497273"/>
                <a:gd name="connsiteX4" fmla="*/ 179950 w 3582606"/>
                <a:gd name="connsiteY4" fmla="*/ 3379360 h 3497273"/>
                <a:gd name="connsiteX5" fmla="*/ 0 w 3582606"/>
                <a:gd name="connsiteY5" fmla="*/ 3313498 h 3497273"/>
                <a:gd name="connsiteX6" fmla="*/ 0 w 3582606"/>
                <a:gd name="connsiteY6" fmla="*/ 31760 h 349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2606" h="3497273">
                  <a:moveTo>
                    <a:pt x="3430063" y="0"/>
                  </a:moveTo>
                  <a:lnTo>
                    <a:pt x="3464693" y="94617"/>
                  </a:lnTo>
                  <a:cubicBezTo>
                    <a:pt x="3541324" y="340994"/>
                    <a:pt x="3582606" y="602945"/>
                    <a:pt x="3582606" y="874538"/>
                  </a:cubicBezTo>
                  <a:cubicBezTo>
                    <a:pt x="3582606" y="2323035"/>
                    <a:pt x="2408368" y="3497273"/>
                    <a:pt x="959871" y="3497273"/>
                  </a:cubicBezTo>
                  <a:cubicBezTo>
                    <a:pt x="688278" y="3497273"/>
                    <a:pt x="426327" y="3455991"/>
                    <a:pt x="179950" y="3379360"/>
                  </a:cubicBezTo>
                  <a:lnTo>
                    <a:pt x="0" y="3313498"/>
                  </a:lnTo>
                  <a:lnTo>
                    <a:pt x="0" y="3176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2" name="任意多边形 21"/>
            <p:cNvSpPr/>
            <p:nvPr/>
          </p:nvSpPr>
          <p:spPr>
            <a:xfrm>
              <a:off x="-38100" y="-52379"/>
              <a:ext cx="3174079" cy="3099314"/>
            </a:xfrm>
            <a:custGeom>
              <a:avLst/>
              <a:gdLst>
                <a:gd name="connsiteX0" fmla="*/ 2692656 w 3005625"/>
                <a:gd name="connsiteY0" fmla="*/ 0 h 2934828"/>
                <a:gd name="connsiteX1" fmla="*/ 2777110 w 3005625"/>
                <a:gd name="connsiteY1" fmla="*/ 139014 h 2934828"/>
                <a:gd name="connsiteX2" fmla="*/ 3005625 w 3005625"/>
                <a:gd name="connsiteY2" fmla="*/ 1041491 h 2934828"/>
                <a:gd name="connsiteX3" fmla="*/ 1112288 w 3005625"/>
                <a:gd name="connsiteY3" fmla="*/ 2934828 h 2934828"/>
                <a:gd name="connsiteX4" fmla="*/ 53705 w 3005625"/>
                <a:gd name="connsiteY4" fmla="*/ 2611476 h 2934828"/>
                <a:gd name="connsiteX5" fmla="*/ 0 w 3005625"/>
                <a:gd name="connsiteY5" fmla="*/ 2571316 h 2934828"/>
                <a:gd name="connsiteX6" fmla="*/ 0 w 3005625"/>
                <a:gd name="connsiteY6" fmla="*/ 49864 h 293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625" h="2934828">
                  <a:moveTo>
                    <a:pt x="2692656" y="0"/>
                  </a:moveTo>
                  <a:lnTo>
                    <a:pt x="2777110" y="139014"/>
                  </a:lnTo>
                  <a:cubicBezTo>
                    <a:pt x="2922844" y="407287"/>
                    <a:pt x="3005625" y="714722"/>
                    <a:pt x="3005625" y="1041491"/>
                  </a:cubicBezTo>
                  <a:cubicBezTo>
                    <a:pt x="3005625" y="2087152"/>
                    <a:pt x="2157949" y="2934828"/>
                    <a:pt x="1112288" y="2934828"/>
                  </a:cubicBezTo>
                  <a:cubicBezTo>
                    <a:pt x="720165" y="2934828"/>
                    <a:pt x="355884" y="2815624"/>
                    <a:pt x="53705" y="2611476"/>
                  </a:cubicBezTo>
                  <a:lnTo>
                    <a:pt x="0" y="2571316"/>
                  </a:lnTo>
                  <a:lnTo>
                    <a:pt x="0" y="49864"/>
                  </a:lnTo>
                  <a:close/>
                </a:path>
              </a:pathLst>
            </a:cu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4" name="矩形 3"/>
          <p:cNvSpPr/>
          <p:nvPr/>
        </p:nvSpPr>
        <p:spPr>
          <a:xfrm>
            <a:off x="2096993" y="2170278"/>
            <a:ext cx="8627231" cy="1651671"/>
          </a:xfrm>
          <a:prstGeom prst="rect">
            <a:avLst/>
          </a:prstGeom>
        </p:spPr>
        <p:txBody>
          <a:bodyPr wrap="square">
            <a:spAutoFit/>
          </a:bodyPr>
          <a:lstStyle/>
          <a:p>
            <a:pPr>
              <a:lnSpc>
                <a:spcPct val="150000"/>
              </a:lnSpc>
            </a:pPr>
            <a:r>
              <a:rPr lang="en-US" altLang="zh-CN" sz="3600" b="1" dirty="0">
                <a:solidFill>
                  <a:schemeClr val="bg2">
                    <a:lumMod val="10000"/>
                  </a:schemeClr>
                </a:solidFill>
              </a:rPr>
              <a:t>Acoustic Emission Monitoring and Alarm System for Machine Tool </a:t>
            </a:r>
            <a:r>
              <a:rPr lang="en-US" altLang="zh-CN" sz="3600" b="1" dirty="0">
                <a:solidFill>
                  <a:schemeClr val="bg2">
                    <a:lumMod val="10000"/>
                  </a:schemeClr>
                </a:solidFill>
                <a:cs typeface="Arial" panose="020B0604020202020204" pitchFamily="34" charset="0"/>
              </a:rPr>
              <a:t>Status</a:t>
            </a:r>
          </a:p>
        </p:txBody>
      </p:sp>
      <p:cxnSp>
        <p:nvCxnSpPr>
          <p:cNvPr id="7" name="Straight Connector 6"/>
          <p:cNvCxnSpPr>
            <a:cxnSpLocks/>
          </p:cNvCxnSpPr>
          <p:nvPr/>
        </p:nvCxnSpPr>
        <p:spPr>
          <a:xfrm flipV="1">
            <a:off x="1694906" y="1359677"/>
            <a:ext cx="5311266" cy="70163"/>
          </a:xfrm>
          <a:prstGeom prst="line">
            <a:avLst/>
          </a:prstGeom>
          <a:ln w="38100">
            <a:solidFill>
              <a:srgbClr val="CCCC33"/>
            </a:solidFill>
          </a:ln>
        </p:spPr>
        <p:style>
          <a:lnRef idx="1">
            <a:schemeClr val="accent1"/>
          </a:lnRef>
          <a:fillRef idx="0">
            <a:schemeClr val="accent1"/>
          </a:fillRef>
          <a:effectRef idx="0">
            <a:schemeClr val="accent1"/>
          </a:effectRef>
          <a:fontRef idx="minor">
            <a:schemeClr val="tx1"/>
          </a:fontRef>
        </p:style>
      </p:cxnSp>
      <p:pic>
        <p:nvPicPr>
          <p:cNvPr id="6" name="Picture 2" descr="F:\声发射\清诚.png"/>
          <p:cNvPicPr>
            <a:picLocks noChangeAspect="1" noChangeArrowheads="1"/>
          </p:cNvPicPr>
          <p:nvPr/>
        </p:nvPicPr>
        <p:blipFill>
          <a:blip r:embed="rId4"/>
          <a:srcRect/>
          <a:stretch>
            <a:fillRect/>
          </a:stretch>
        </p:blipFill>
        <p:spPr bwMode="auto">
          <a:xfrm>
            <a:off x="3050581" y="797808"/>
            <a:ext cx="1874837" cy="501716"/>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5"/>
          <a:stretch>
            <a:fillRect/>
          </a:stretch>
        </p:blipFill>
        <p:spPr>
          <a:xfrm>
            <a:off x="5083224" y="711639"/>
            <a:ext cx="1464273" cy="561076"/>
          </a:xfrm>
          <a:prstGeom prst="rect">
            <a:avLst/>
          </a:prstGeom>
        </p:spPr>
      </p:pic>
      <p:sp>
        <p:nvSpPr>
          <p:cNvPr id="10" name="文本框 9"/>
          <p:cNvSpPr txBox="1"/>
          <p:nvPr/>
        </p:nvSpPr>
        <p:spPr>
          <a:xfrm>
            <a:off x="2096994" y="4230847"/>
            <a:ext cx="5107769" cy="1287532"/>
          </a:xfrm>
          <a:prstGeom prst="rect">
            <a:avLst/>
          </a:prstGeom>
          <a:noFill/>
        </p:spPr>
        <p:txBody>
          <a:bodyPr wrap="square">
            <a:spAutoFit/>
          </a:bodyPr>
          <a:lstStyle/>
          <a:p>
            <a:pPr>
              <a:lnSpc>
                <a:spcPct val="150000"/>
              </a:lnSpc>
            </a:pPr>
            <a:r>
              <a:rPr lang="en-US" altLang="zh-CN" dirty="0">
                <a:solidFill>
                  <a:srgbClr val="20879A"/>
                </a:solidFill>
              </a:rPr>
              <a:t>QingCheng AE Institute(Guangzhou) Co.,Ltd</a:t>
            </a:r>
            <a:endParaRPr lang="en-US" altLang="zh-CN" dirty="0">
              <a:solidFill>
                <a:srgbClr val="20879A"/>
              </a:solidFill>
              <a:latin typeface="+mn-ea"/>
              <a:cs typeface="+mn-ea"/>
              <a:sym typeface="思源黑体 CN Regular" panose="020B0500000000000000" pitchFamily="34" charset="-122"/>
            </a:endParaRPr>
          </a:p>
          <a:p>
            <a:pPr>
              <a:lnSpc>
                <a:spcPct val="150000"/>
              </a:lnSpc>
            </a:pPr>
            <a:r>
              <a:rPr lang="en-US" altLang="zh-CN" sz="1800" dirty="0">
                <a:solidFill>
                  <a:srgbClr val="20879A"/>
                </a:solidFill>
              </a:rPr>
              <a:t>www.aendt.com</a:t>
            </a:r>
          </a:p>
          <a:p>
            <a:pPr>
              <a:lnSpc>
                <a:spcPct val="150000"/>
              </a:lnSpc>
            </a:pPr>
            <a:r>
              <a:rPr lang="en-US" altLang="zh-CN" sz="1800" dirty="0">
                <a:solidFill>
                  <a:srgbClr val="20879A"/>
                </a:solidFill>
              </a:rPr>
              <a:t>sales@ae-ndt.com</a:t>
            </a:r>
          </a:p>
        </p:txBody>
      </p:sp>
      <p:grpSp>
        <p:nvGrpSpPr>
          <p:cNvPr id="11" name="组合 10"/>
          <p:cNvGrpSpPr/>
          <p:nvPr/>
        </p:nvGrpSpPr>
        <p:grpSpPr>
          <a:xfrm>
            <a:off x="220979" y="4619943"/>
            <a:ext cx="753746" cy="734645"/>
            <a:chOff x="1032060" y="5022216"/>
            <a:chExt cx="753746" cy="734645"/>
          </a:xfrm>
        </p:grpSpPr>
        <p:sp>
          <p:nvSpPr>
            <p:cNvPr id="13" name="等腰三角形 12"/>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500" advTm="5000"/>
    </mc:Choice>
    <mc:Fallback xmlns="">
      <p:transition spd="slow"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8" name="等腰三角形 17"/>
          <p:cNvSpPr/>
          <p:nvPr/>
        </p:nvSpPr>
        <p:spPr>
          <a:xfrm rot="16200000" flipH="1" flipV="1">
            <a:off x="648462" y="3008842"/>
            <a:ext cx="817625" cy="704850"/>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52317" y="-1925"/>
            <a:ext cx="25253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950297" y="2771855"/>
            <a:ext cx="1036278" cy="1106805"/>
            <a:chOff x="5373389" y="1475219"/>
            <a:chExt cx="1717458" cy="1834345"/>
          </a:xfrm>
        </p:grpSpPr>
        <p:sp>
          <p:nvSpPr>
            <p:cNvPr id="8" name="矩形 7"/>
            <p:cNvSpPr/>
            <p:nvPr/>
          </p:nvSpPr>
          <p:spPr>
            <a:xfrm>
              <a:off x="5373389" y="1689609"/>
              <a:ext cx="1440000" cy="1440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390912" y="1475219"/>
              <a:ext cx="1699935" cy="1834345"/>
            </a:xfrm>
            <a:prstGeom prst="rect">
              <a:avLst/>
            </a:prstGeom>
            <a:noFill/>
          </p:spPr>
          <p:txBody>
            <a:bodyPr wrap="square" rtlCol="0">
              <a:spAutoFit/>
            </a:bodyPr>
            <a:lstStyle/>
            <a:p>
              <a:r>
                <a:rPr lang="en-US" altLang="zh-CN" sz="6600" dirty="0">
                  <a:solidFill>
                    <a:schemeClr val="bg1"/>
                  </a:solidFill>
                  <a:latin typeface="Agency FB" panose="020B0503020202020204" pitchFamily="34" charset="0"/>
                </a:rPr>
                <a:t>03</a:t>
              </a:r>
              <a:endParaRPr lang="zh-CN" altLang="en-US" sz="6600" dirty="0">
                <a:solidFill>
                  <a:schemeClr val="bg1"/>
                </a:solidFill>
                <a:latin typeface="Agency FB" panose="020B0503020202020204" pitchFamily="34" charset="0"/>
              </a:endParaRPr>
            </a:p>
          </p:txBody>
        </p:sp>
      </p:grpSp>
      <p:sp>
        <p:nvSpPr>
          <p:cNvPr id="29" name="文本框 28"/>
          <p:cNvSpPr txBox="1"/>
          <p:nvPr/>
        </p:nvSpPr>
        <p:spPr>
          <a:xfrm>
            <a:off x="3212230" y="2263428"/>
            <a:ext cx="7627235" cy="2123658"/>
          </a:xfrm>
          <a:prstGeom prst="rect">
            <a:avLst/>
          </a:prstGeom>
          <a:noFill/>
        </p:spPr>
        <p:txBody>
          <a:bodyPr wrap="square" rtlCol="0">
            <a:spAutoFit/>
          </a:bodyPr>
          <a:lstStyle/>
          <a:p>
            <a:r>
              <a:rPr lang="en-US" altLang="zh-CN" sz="6600" b="1" dirty="0">
                <a:solidFill>
                  <a:schemeClr val="bg1"/>
                </a:solidFill>
                <a:latin typeface="Agency FB" panose="020B0503020202020204" pitchFamily="34" charset="0"/>
                <a:ea typeface="微软雅黑" panose="020B0503020204020204" charset="-122"/>
                <a:sym typeface="+mn-ea"/>
              </a:rPr>
              <a:t>Introduction of hardware and software</a:t>
            </a:r>
            <a:endParaRPr lang="en-US" altLang="zh-CN" sz="6600" b="1" dirty="0">
              <a:solidFill>
                <a:schemeClr val="bg1"/>
              </a:solidFill>
              <a:latin typeface="Agency FB" panose="020B0503020202020204" pitchFamily="34" charset="0"/>
              <a:ea typeface="微软雅黑" panose="020B0503020204020204" charset="-122"/>
            </a:endParaRPr>
          </a:p>
        </p:txBody>
      </p:sp>
      <p:sp>
        <p:nvSpPr>
          <p:cNvPr id="27" name="等腰三角形 26"/>
          <p:cNvSpPr/>
          <p:nvPr/>
        </p:nvSpPr>
        <p:spPr>
          <a:xfrm rot="16200000" flipH="1" flipV="1">
            <a:off x="10855207" y="376340"/>
            <a:ext cx="466193" cy="401891"/>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5400000" flipV="1">
            <a:off x="11129166" y="1149630"/>
            <a:ext cx="312202" cy="269140"/>
          </a:xfrm>
          <a:prstGeom prst="triangl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p:cNvSpPr/>
          <p:nvPr/>
        </p:nvSpPr>
        <p:spPr>
          <a:xfrm rot="20034423" flipH="1" flipV="1">
            <a:off x="9355382" y="2521059"/>
            <a:ext cx="466193" cy="40189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6466204" y="5475288"/>
            <a:ext cx="753746" cy="734645"/>
            <a:chOff x="1032060" y="5022216"/>
            <a:chExt cx="753746" cy="734645"/>
          </a:xfrm>
        </p:grpSpPr>
        <p:sp>
          <p:nvSpPr>
            <p:cNvPr id="32" name="等腰三角形 31"/>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等腰三角形 33"/>
          <p:cNvSpPr/>
          <p:nvPr/>
        </p:nvSpPr>
        <p:spPr>
          <a:xfrm rot="3050067" flipH="1" flipV="1">
            <a:off x="10599907" y="5219320"/>
            <a:ext cx="466193" cy="401891"/>
          </a:xfrm>
          <a:prstGeom prst="triangl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6287" y="-1925"/>
            <a:ext cx="476250" cy="685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9548384"/>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9" presetClass="entr" presetSubtype="0" decel="100000"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 calcmode="lin" valueType="num">
                                      <p:cBhvr>
                                        <p:cTn id="20" dur="500" fill="hold"/>
                                        <p:tgtEl>
                                          <p:spTgt spid="31"/>
                                        </p:tgtEl>
                                        <p:attrNameLst>
                                          <p:attrName>style.rotation</p:attrName>
                                        </p:attrNameLst>
                                      </p:cBhvr>
                                      <p:tavLst>
                                        <p:tav tm="0">
                                          <p:val>
                                            <p:fltVal val="360"/>
                                          </p:val>
                                        </p:tav>
                                        <p:tav tm="100000">
                                          <p:val>
                                            <p:fltVal val="0"/>
                                          </p:val>
                                        </p:tav>
                                      </p:tavLst>
                                    </p:anim>
                                    <p:animEffect transition="in" filter="fade">
                                      <p:cBhvr>
                                        <p:cTn id="21" dur="500"/>
                                        <p:tgtEl>
                                          <p:spTgt spid="31"/>
                                        </p:tgtEl>
                                      </p:cBhvr>
                                    </p:animEffect>
                                  </p:childTnLst>
                                </p:cTn>
                              </p:par>
                              <p:par>
                                <p:cTn id="22" presetID="49" presetClass="entr" presetSubtype="0" decel="10000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 calcmode="lin" valueType="num">
                                      <p:cBhvr>
                                        <p:cTn id="26" dur="500" fill="hold"/>
                                        <p:tgtEl>
                                          <p:spTgt spid="34"/>
                                        </p:tgtEl>
                                        <p:attrNameLst>
                                          <p:attrName>style.rotation</p:attrName>
                                        </p:attrNameLst>
                                      </p:cBhvr>
                                      <p:tavLst>
                                        <p:tav tm="0">
                                          <p:val>
                                            <p:fltVal val="360"/>
                                          </p:val>
                                        </p:tav>
                                        <p:tav tm="100000">
                                          <p:val>
                                            <p:fltVal val="0"/>
                                          </p:val>
                                        </p:tav>
                                      </p:tavLst>
                                    </p:anim>
                                    <p:animEffect transition="in" filter="fade">
                                      <p:cBhvr>
                                        <p:cTn id="27" dur="500"/>
                                        <p:tgtEl>
                                          <p:spTgt spid="34"/>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 calcmode="lin" valueType="num">
                                      <p:cBhvr>
                                        <p:cTn id="32" dur="500" fill="hold"/>
                                        <p:tgtEl>
                                          <p:spTgt spid="30"/>
                                        </p:tgtEl>
                                        <p:attrNameLst>
                                          <p:attrName>style.rotation</p:attrName>
                                        </p:attrNameLst>
                                      </p:cBhvr>
                                      <p:tavLst>
                                        <p:tav tm="0">
                                          <p:val>
                                            <p:fltVal val="360"/>
                                          </p:val>
                                        </p:tav>
                                        <p:tav tm="100000">
                                          <p:val>
                                            <p:fltVal val="0"/>
                                          </p:val>
                                        </p:tav>
                                      </p:tavLst>
                                    </p:anim>
                                    <p:animEffect transition="in" filter="fade">
                                      <p:cBhvr>
                                        <p:cTn id="33" dur="500"/>
                                        <p:tgtEl>
                                          <p:spTgt spid="30"/>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 calcmode="lin" valueType="num">
                                      <p:cBhvr>
                                        <p:cTn id="38" dur="500" fill="hold"/>
                                        <p:tgtEl>
                                          <p:spTgt spid="28"/>
                                        </p:tgtEl>
                                        <p:attrNameLst>
                                          <p:attrName>style.rotation</p:attrName>
                                        </p:attrNameLst>
                                      </p:cBhvr>
                                      <p:tavLst>
                                        <p:tav tm="0">
                                          <p:val>
                                            <p:fltVal val="360"/>
                                          </p:val>
                                        </p:tav>
                                        <p:tav tm="100000">
                                          <p:val>
                                            <p:fltVal val="0"/>
                                          </p:val>
                                        </p:tav>
                                      </p:tavLst>
                                    </p:anim>
                                    <p:animEffect transition="in" filter="fade">
                                      <p:cBhvr>
                                        <p:cTn id="39" dur="500"/>
                                        <p:tgtEl>
                                          <p:spTgt spid="28"/>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 calcmode="lin" valueType="num">
                                      <p:cBhvr>
                                        <p:cTn id="44" dur="500" fill="hold"/>
                                        <p:tgtEl>
                                          <p:spTgt spid="27"/>
                                        </p:tgtEl>
                                        <p:attrNameLst>
                                          <p:attrName>style.rotation</p:attrName>
                                        </p:attrNameLst>
                                      </p:cBhvr>
                                      <p:tavLst>
                                        <p:tav tm="0">
                                          <p:val>
                                            <p:fltVal val="360"/>
                                          </p:val>
                                        </p:tav>
                                        <p:tav tm="100000">
                                          <p:val>
                                            <p:fltVal val="0"/>
                                          </p:val>
                                        </p:tav>
                                      </p:tavLst>
                                    </p:anim>
                                    <p:animEffect transition="in" filter="fade">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7" grpId="0" bldLvl="0" animBg="1"/>
      <p:bldP spid="28" grpId="0" bldLvl="0" animBg="1"/>
      <p:bldP spid="30" grpId="0" bldLvl="0" animBg="1"/>
      <p:bldP spid="3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矩形 35"/>
          <p:cNvSpPr/>
          <p:nvPr/>
        </p:nvSpPr>
        <p:spPr>
          <a:xfrm flipH="1">
            <a:off x="1260834" y="270280"/>
            <a:ext cx="72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651109" y="254328"/>
            <a:ext cx="689325" cy="521970"/>
          </a:xfrm>
          <a:prstGeom prst="rect">
            <a:avLst/>
          </a:prstGeom>
          <a:noFill/>
        </p:spPr>
        <p:txBody>
          <a:bodyPr wrap="square" rtlCol="0">
            <a:spAutoFit/>
          </a:bodyPr>
          <a:lstStyle/>
          <a:p>
            <a:r>
              <a:rPr lang="en-US" altLang="zh-CN" sz="2800" dirty="0">
                <a:latin typeface="+mj-ea"/>
                <a:ea typeface="+mj-ea"/>
              </a:rPr>
              <a:t>03</a:t>
            </a:r>
          </a:p>
        </p:txBody>
      </p:sp>
      <p:sp>
        <p:nvSpPr>
          <p:cNvPr id="38" name="文本框 37"/>
          <p:cNvSpPr txBox="1"/>
          <p:nvPr/>
        </p:nvSpPr>
        <p:spPr>
          <a:xfrm>
            <a:off x="1402303" y="241629"/>
            <a:ext cx="6108205" cy="523220"/>
          </a:xfrm>
          <a:prstGeom prst="rect">
            <a:avLst/>
          </a:prstGeom>
          <a:noFill/>
        </p:spPr>
        <p:txBody>
          <a:bodyPr wrap="square" rtlCol="0">
            <a:spAutoFit/>
          </a:bodyPr>
          <a:lstStyle/>
          <a:p>
            <a:r>
              <a:rPr lang="en-US" altLang="zh-CN" sz="2800" dirty="0">
                <a:latin typeface="Times New Roman" panose="02020603050405020304" charset="0"/>
                <a:ea typeface="微软雅黑" panose="020B0503020204020204" charset="-122"/>
                <a:cs typeface="Times New Roman" panose="02020603050405020304" charset="0"/>
                <a:sym typeface="+mn-ea"/>
              </a:rPr>
              <a:t>Introduction of hardware and software</a:t>
            </a:r>
            <a:endParaRPr lang="en-US" altLang="zh-CN" sz="2800" dirty="0">
              <a:latin typeface="Times New Roman" panose="02020603050405020304" charset="0"/>
              <a:ea typeface="微软雅黑" panose="020B0503020204020204" charset="-122"/>
              <a:cs typeface="Times New Roman" panose="02020603050405020304" charset="0"/>
            </a:endParaRPr>
          </a:p>
        </p:txBody>
      </p:sp>
      <p:grpSp>
        <p:nvGrpSpPr>
          <p:cNvPr id="39" name="组合 38"/>
          <p:cNvGrpSpPr/>
          <p:nvPr/>
        </p:nvGrpSpPr>
        <p:grpSpPr>
          <a:xfrm rot="17100000">
            <a:off x="175953" y="261388"/>
            <a:ext cx="481872" cy="469661"/>
            <a:chOff x="1032060" y="5022216"/>
            <a:chExt cx="753746" cy="734645"/>
          </a:xfrm>
        </p:grpSpPr>
        <p:sp>
          <p:nvSpPr>
            <p:cNvPr id="40" name="等腰三角形 39"/>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802527" y="4625007"/>
            <a:ext cx="4728262" cy="1661593"/>
          </a:xfrm>
          <a:prstGeom prst="rect">
            <a:avLst/>
          </a:prstGeom>
          <a:noFill/>
          <a:ln w="9525">
            <a:noFill/>
          </a:ln>
        </p:spPr>
        <p:txBody>
          <a:bodyPr wrap="square">
            <a:noAutofit/>
          </a:bodyPr>
          <a:lstStyle/>
          <a:p>
            <a:pPr marL="342900" indent="-342900">
              <a:lnSpc>
                <a:spcPts val="2400"/>
              </a:lnSpc>
              <a:buFont typeface="Wingdings" panose="05000000000000000000" charset="0"/>
              <a:buChar char="l"/>
            </a:pPr>
            <a:r>
              <a:rPr lang="en-US" sz="1400" dirty="0">
                <a:ea typeface="宋体" panose="02010600030101010101" pitchFamily="2" charset="-122"/>
              </a:rPr>
              <a:t>Signal trigger and time trigger</a:t>
            </a:r>
            <a:endParaRPr sz="1400" b="0" dirty="0">
              <a:ea typeface="宋体" panose="02010600030101010101" pitchFamily="2" charset="-122"/>
            </a:endParaRPr>
          </a:p>
          <a:p>
            <a:pPr marL="342900" indent="-342900">
              <a:lnSpc>
                <a:spcPts val="2400"/>
              </a:lnSpc>
              <a:buFont typeface="Wingdings" panose="05000000000000000000" charset="0"/>
              <a:buChar char="l"/>
            </a:pPr>
            <a:r>
              <a:rPr lang="en-US" sz="1400" dirty="0">
                <a:ea typeface="宋体" panose="02010600030101010101" pitchFamily="2" charset="-122"/>
              </a:rPr>
              <a:t>Transient signal and continuous signal acquisition</a:t>
            </a:r>
            <a:endParaRPr sz="1400" b="0" dirty="0">
              <a:ea typeface="宋体" panose="02010600030101010101" pitchFamily="2" charset="-122"/>
            </a:endParaRPr>
          </a:p>
          <a:p>
            <a:pPr marL="342900" indent="-342900">
              <a:lnSpc>
                <a:spcPts val="2400"/>
              </a:lnSpc>
              <a:buFont typeface="Wingdings" panose="05000000000000000000" charset="0"/>
              <a:buChar char="l"/>
            </a:pPr>
            <a:r>
              <a:rPr lang="en-US" sz="1400" dirty="0">
                <a:ea typeface="宋体" panose="02010600030101010101" pitchFamily="2" charset="-122"/>
              </a:rPr>
              <a:t>Long-term monitoring and diagnosis</a:t>
            </a:r>
            <a:endParaRPr sz="1400" b="0" dirty="0">
              <a:ea typeface="宋体" panose="02010600030101010101" pitchFamily="2" charset="-122"/>
            </a:endParaRPr>
          </a:p>
          <a:p>
            <a:pPr marL="342900" indent="-342900">
              <a:lnSpc>
                <a:spcPts val="2400"/>
              </a:lnSpc>
              <a:buFont typeface="Wingdings" panose="05000000000000000000" charset="0"/>
              <a:buChar char="l"/>
            </a:pPr>
            <a:r>
              <a:rPr lang="en-US" sz="1400" dirty="0">
                <a:ea typeface="宋体" panose="02010600030101010101" pitchFamily="2" charset="-122"/>
              </a:rPr>
              <a:t>Intelligent acoustic emission collector integrating signal acquisition, signal analysis and communication data output</a:t>
            </a:r>
            <a:endParaRPr lang="zh-CN" sz="1400" b="0" dirty="0">
              <a:ea typeface="宋体" panose="02010600030101010101" pitchFamily="2" charset="-122"/>
            </a:endParaRPr>
          </a:p>
        </p:txBody>
      </p:sp>
      <p:sp>
        <p:nvSpPr>
          <p:cNvPr id="29" name="文本框 28"/>
          <p:cNvSpPr txBox="1"/>
          <p:nvPr/>
        </p:nvSpPr>
        <p:spPr>
          <a:xfrm>
            <a:off x="2186051" y="1320309"/>
            <a:ext cx="2736647" cy="461665"/>
          </a:xfrm>
          <a:prstGeom prst="rect">
            <a:avLst/>
          </a:prstGeom>
          <a:noFill/>
        </p:spPr>
        <p:txBody>
          <a:bodyPr wrap="none" rtlCol="0" anchor="t">
            <a:spAutoFit/>
          </a:bodyPr>
          <a:lstStyle/>
          <a:p>
            <a:r>
              <a:rPr lang="en-US" altLang="zh-CN" sz="2400" b="1" dirty="0">
                <a:latin typeface="微软雅黑" panose="020B0503020204020204" charset="-122"/>
                <a:ea typeface="微软雅黑" panose="020B0503020204020204" charset="-122"/>
                <a:cs typeface="微软雅黑" panose="020B0503020204020204" charset="-122"/>
                <a:sym typeface="+mn-ea"/>
              </a:rPr>
              <a:t>RAEM1 </a:t>
            </a:r>
            <a:r>
              <a:rPr lang="en-US" altLang="zh-CN" sz="2400" b="1" dirty="0"/>
              <a:t>Collector</a:t>
            </a:r>
            <a:endParaRPr lang="en-US" altLang="zh-CN" sz="2400" b="1" dirty="0">
              <a:latin typeface="微软雅黑" panose="020B0503020204020204" charset="-122"/>
              <a:ea typeface="微软雅黑" panose="020B0503020204020204" charset="-122"/>
              <a:cs typeface="微软雅黑" panose="020B0503020204020204" charset="-122"/>
              <a:sym typeface="+mn-ea"/>
            </a:endParaRPr>
          </a:p>
        </p:txBody>
      </p:sp>
      <p:sp>
        <p:nvSpPr>
          <p:cNvPr id="24580" name="椭圆 3"/>
          <p:cNvSpPr/>
          <p:nvPr/>
        </p:nvSpPr>
        <p:spPr>
          <a:xfrm>
            <a:off x="1648853" y="1320309"/>
            <a:ext cx="415925" cy="397510"/>
          </a:xfrm>
          <a:prstGeom prst="ellipse">
            <a:avLst/>
          </a:prstGeom>
          <a:solidFill>
            <a:srgbClr val="CCCB8C"/>
          </a:solidFill>
          <a:ln w="9525">
            <a:noFill/>
          </a:ln>
        </p:spPr>
        <p:txBody>
          <a:bodyPr anchor="ctr" anchorCtr="0"/>
          <a:lstStyle/>
          <a:p>
            <a:pPr algn="ctr" eaLnBrk="1" hangingPunct="1"/>
            <a:endParaRPr lang="zh-CN" altLang="en-US" dirty="0">
              <a:solidFill>
                <a:srgbClr val="FFFFFF"/>
              </a:solidFill>
              <a:latin typeface="Calibri" panose="020F0502020204030204" charset="0"/>
            </a:endParaRPr>
          </a:p>
        </p:txBody>
      </p:sp>
      <p:sp>
        <p:nvSpPr>
          <p:cNvPr id="33" name="文本框 32"/>
          <p:cNvSpPr txBox="1"/>
          <p:nvPr/>
        </p:nvSpPr>
        <p:spPr>
          <a:xfrm>
            <a:off x="7347006" y="1264749"/>
            <a:ext cx="2736647" cy="461665"/>
          </a:xfrm>
          <a:prstGeom prst="rect">
            <a:avLst/>
          </a:prstGeom>
          <a:noFill/>
        </p:spPr>
        <p:txBody>
          <a:bodyPr wrap="none" rtlCol="0" anchor="t">
            <a:spAutoFit/>
          </a:bodyPr>
          <a:lstStyle/>
          <a:p>
            <a:r>
              <a:rPr lang="en-US" altLang="zh-CN" sz="2400" b="1" dirty="0">
                <a:latin typeface="微软雅黑" panose="020B0503020204020204" charset="-122"/>
                <a:ea typeface="微软雅黑" panose="020B0503020204020204" charset="-122"/>
                <a:cs typeface="微软雅黑" panose="020B0503020204020204" charset="-122"/>
                <a:sym typeface="+mn-ea"/>
              </a:rPr>
              <a:t>RAEM2 </a:t>
            </a:r>
            <a:r>
              <a:rPr lang="en-US" altLang="zh-CN" sz="2400" b="1" dirty="0"/>
              <a:t>Collector</a:t>
            </a:r>
            <a:endParaRPr lang="zh-CN" altLang="en-US" sz="2400" b="1" dirty="0">
              <a:latin typeface="微软雅黑" panose="020B0503020204020204" charset="-122"/>
              <a:ea typeface="微软雅黑" panose="020B0503020204020204" charset="-122"/>
              <a:cs typeface="微软雅黑" panose="020B0503020204020204" charset="-122"/>
              <a:sym typeface="+mn-ea"/>
            </a:endParaRPr>
          </a:p>
        </p:txBody>
      </p:sp>
      <p:sp>
        <p:nvSpPr>
          <p:cNvPr id="34" name="椭圆 3"/>
          <p:cNvSpPr/>
          <p:nvPr/>
        </p:nvSpPr>
        <p:spPr>
          <a:xfrm>
            <a:off x="6688535" y="1264749"/>
            <a:ext cx="415925" cy="397510"/>
          </a:xfrm>
          <a:prstGeom prst="ellipse">
            <a:avLst/>
          </a:prstGeom>
          <a:solidFill>
            <a:srgbClr val="CCCB8C"/>
          </a:solidFill>
          <a:ln w="9525">
            <a:noFill/>
          </a:ln>
        </p:spPr>
        <p:txBody>
          <a:bodyPr anchor="ctr" anchorCtr="0">
            <a:noAutofit/>
          </a:bodyPr>
          <a:lstStyle/>
          <a:p>
            <a:pPr lvl="0" algn="ctr">
              <a:buClrTx/>
              <a:buSzTx/>
              <a:buFontTx/>
            </a:pPr>
            <a:endParaRPr lang="zh-CN" altLang="en-US" dirty="0">
              <a:solidFill>
                <a:srgbClr val="FFFFFF"/>
              </a:solidFill>
              <a:latin typeface="Calibri" panose="020F0502020204030204" charset="0"/>
              <a:sym typeface="+mn-ea"/>
            </a:endParaRPr>
          </a:p>
        </p:txBody>
      </p:sp>
      <p:sp>
        <p:nvSpPr>
          <p:cNvPr id="35" name="文本框 34"/>
          <p:cNvSpPr txBox="1"/>
          <p:nvPr/>
        </p:nvSpPr>
        <p:spPr>
          <a:xfrm>
            <a:off x="6404450" y="4635007"/>
            <a:ext cx="5198665" cy="1916488"/>
          </a:xfrm>
          <a:prstGeom prst="rect">
            <a:avLst/>
          </a:prstGeom>
          <a:noFill/>
          <a:ln w="9525">
            <a:noFill/>
          </a:ln>
        </p:spPr>
        <p:txBody>
          <a:bodyPr wrap="square">
            <a:noAutofit/>
          </a:bodyPr>
          <a:lstStyle/>
          <a:p>
            <a:pPr marL="342900" indent="-342900">
              <a:lnSpc>
                <a:spcPts val="2400"/>
              </a:lnSpc>
              <a:buFont typeface="Wingdings" panose="05000000000000000000" charset="0"/>
              <a:buChar char="l"/>
            </a:pPr>
            <a:r>
              <a:rPr lang="en-US" sz="1400" dirty="0">
                <a:ea typeface="宋体" panose="02010600030101010101" pitchFamily="2" charset="-122"/>
                <a:sym typeface="+mn-ea"/>
              </a:rPr>
              <a:t>Time trigger</a:t>
            </a:r>
          </a:p>
          <a:p>
            <a:pPr marL="342900" indent="-342900">
              <a:lnSpc>
                <a:spcPts val="2400"/>
              </a:lnSpc>
              <a:buFont typeface="Wingdings" panose="05000000000000000000" charset="0"/>
              <a:buChar char="l"/>
            </a:pPr>
            <a:r>
              <a:rPr lang="en-US" sz="1400" dirty="0">
                <a:ea typeface="宋体" panose="02010600030101010101" pitchFamily="2" charset="-122"/>
                <a:sym typeface="+mn-ea"/>
              </a:rPr>
              <a:t>Continuous signal acquisition</a:t>
            </a:r>
          </a:p>
          <a:p>
            <a:pPr marL="342900" indent="-342900">
              <a:lnSpc>
                <a:spcPts val="2400"/>
              </a:lnSpc>
              <a:buFont typeface="Wingdings" panose="05000000000000000000" charset="0"/>
              <a:buChar char="l"/>
            </a:pPr>
            <a:r>
              <a:rPr lang="en-US" sz="1400" dirty="0">
                <a:ea typeface="宋体" panose="02010600030101010101" pitchFamily="2" charset="-122"/>
                <a:sym typeface="+mn-ea"/>
              </a:rPr>
              <a:t>Long-term monitoring and diagnosis</a:t>
            </a:r>
            <a:endParaRPr sz="1400" dirty="0">
              <a:ea typeface="宋体" panose="02010600030101010101" pitchFamily="2" charset="-122"/>
              <a:sym typeface="+mn-ea"/>
            </a:endParaRPr>
          </a:p>
          <a:p>
            <a:pPr marL="342900" indent="-342900">
              <a:lnSpc>
                <a:spcPts val="2400"/>
              </a:lnSpc>
              <a:buFont typeface="Wingdings" panose="05000000000000000000" charset="0"/>
              <a:buChar char="l"/>
            </a:pPr>
            <a:r>
              <a:rPr lang="en-US" sz="1400" dirty="0">
                <a:ea typeface="宋体" panose="02010600030101010101" pitchFamily="2" charset="-122"/>
                <a:sym typeface="+mn-ea"/>
              </a:rPr>
              <a:t>Low power consumption and low cost</a:t>
            </a:r>
            <a:endParaRPr sz="1400" dirty="0">
              <a:ea typeface="宋体" panose="02010600030101010101" pitchFamily="2" charset="-122"/>
              <a:sym typeface="+mn-ea"/>
            </a:endParaRPr>
          </a:p>
          <a:p>
            <a:pPr marL="342900" indent="-342900">
              <a:lnSpc>
                <a:spcPts val="2400"/>
              </a:lnSpc>
              <a:buFont typeface="Wingdings" panose="05000000000000000000" charset="0"/>
              <a:buChar char="l"/>
            </a:pPr>
            <a:r>
              <a:rPr lang="en-US" sz="1400" dirty="0">
                <a:ea typeface="宋体" panose="02010600030101010101" pitchFamily="2" charset="-122"/>
                <a:sym typeface="+mn-ea"/>
              </a:rPr>
              <a:t>Intelligent acoustic emission collector integrating signal acquisition, signal analysis and communication data output</a:t>
            </a:r>
            <a:endParaRPr sz="1400" dirty="0">
              <a:ea typeface="宋体" panose="02010600030101010101" pitchFamily="2" charset="-122"/>
              <a:sym typeface="+mn-ea"/>
            </a:endParaRPr>
          </a:p>
        </p:txBody>
      </p:sp>
      <p:pic>
        <p:nvPicPr>
          <p:cNvPr id="4" name="图片 3">
            <a:extLst>
              <a:ext uri="{FF2B5EF4-FFF2-40B4-BE49-F238E27FC236}">
                <a16:creationId xmlns:a16="http://schemas.microsoft.com/office/drawing/2014/main" id="{6C20EB49-AF4B-105C-5972-A556A1394B5D}"/>
              </a:ext>
            </a:extLst>
          </p:cNvPr>
          <p:cNvPicPr>
            <a:picLocks noChangeAspect="1"/>
          </p:cNvPicPr>
          <p:nvPr/>
        </p:nvPicPr>
        <p:blipFill rotWithShape="1">
          <a:blip r:embed="rId3">
            <a:extLst>
              <a:ext uri="{28A0092B-C50C-407E-A947-70E740481C1C}">
                <a14:useLocalDpi xmlns:a14="http://schemas.microsoft.com/office/drawing/2010/main" val="0"/>
              </a:ext>
            </a:extLst>
          </a:blip>
          <a:srcRect l="36194" t="7709" r="33582" b="34815"/>
          <a:stretch/>
        </p:blipFill>
        <p:spPr>
          <a:xfrm>
            <a:off x="2389548" y="2232993"/>
            <a:ext cx="1534381" cy="2188435"/>
          </a:xfrm>
          <a:prstGeom prst="rect">
            <a:avLst/>
          </a:prstGeom>
        </p:spPr>
      </p:pic>
      <p:pic>
        <p:nvPicPr>
          <p:cNvPr id="7" name="图片 6">
            <a:extLst>
              <a:ext uri="{FF2B5EF4-FFF2-40B4-BE49-F238E27FC236}">
                <a16:creationId xmlns:a16="http://schemas.microsoft.com/office/drawing/2014/main" id="{E8478C99-7B0D-0C6F-3AED-D31AD5396C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495" t="1165" r="43520" b="36699"/>
          <a:stretch/>
        </p:blipFill>
        <p:spPr>
          <a:xfrm>
            <a:off x="8109550" y="1843132"/>
            <a:ext cx="963330" cy="24961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 calcmode="lin" valueType="num">
                                      <p:cBhvr>
                                        <p:cTn id="9" dur="500" fill="hold"/>
                                        <p:tgtEl>
                                          <p:spTgt spid="39"/>
                                        </p:tgtEl>
                                        <p:attrNameLst>
                                          <p:attrName>style.rotation</p:attrName>
                                        </p:attrNameLst>
                                      </p:cBhvr>
                                      <p:tavLst>
                                        <p:tav tm="0">
                                          <p:val>
                                            <p:fltVal val="360"/>
                                          </p:val>
                                        </p:tav>
                                        <p:tav tm="100000">
                                          <p:val>
                                            <p:fltVal val="0"/>
                                          </p:val>
                                        </p:tav>
                                      </p:tavLst>
                                    </p:anim>
                                    <p:animEffect transition="in" filter="fade">
                                      <p:cBhvr>
                                        <p:cTn id="10" dur="500"/>
                                        <p:tgtEl>
                                          <p:spTgt spid="3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wipe(down)">
                                      <p:cBhvr>
                                        <p:cTn id="13" dur="500"/>
                                        <p:tgtEl>
                                          <p:spTgt spid="10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4580"/>
                                        </p:tgtEl>
                                        <p:attrNameLst>
                                          <p:attrName>style.visibility</p:attrName>
                                        </p:attrNameLst>
                                      </p:cBhvr>
                                      <p:to>
                                        <p:strVal val="visible"/>
                                      </p:to>
                                    </p:set>
                                    <p:animEffect transition="in" filter="wipe(down)">
                                      <p:cBhvr>
                                        <p:cTn id="19" dur="500"/>
                                        <p:tgtEl>
                                          <p:spTgt spid="2458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9" grpId="0"/>
      <p:bldP spid="29" grpId="1"/>
      <p:bldP spid="24580" grpId="0" animBg="1"/>
      <p:bldP spid="24580" grpId="1" animBg="1"/>
      <p:bldP spid="33" grpId="0"/>
      <p:bldP spid="33" grpId="1"/>
      <p:bldP spid="34" grpId="0" bldLvl="0" animBg="1"/>
      <p:bldP spid="34" grpId="1" animBg="1"/>
      <p:bldP spid="35" grpId="0"/>
      <p:bldP spid="35"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矩形 30"/>
          <p:cNvSpPr/>
          <p:nvPr/>
        </p:nvSpPr>
        <p:spPr>
          <a:xfrm flipH="1">
            <a:off x="1260834" y="270280"/>
            <a:ext cx="72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651109" y="254328"/>
            <a:ext cx="689325" cy="521970"/>
          </a:xfrm>
          <a:prstGeom prst="rect">
            <a:avLst/>
          </a:prstGeom>
          <a:noFill/>
        </p:spPr>
        <p:txBody>
          <a:bodyPr wrap="square" rtlCol="0">
            <a:spAutoFit/>
          </a:bodyPr>
          <a:lstStyle/>
          <a:p>
            <a:r>
              <a:rPr lang="en-US" altLang="zh-CN" sz="2800" dirty="0">
                <a:latin typeface="+mj-ea"/>
                <a:ea typeface="+mj-ea"/>
              </a:rPr>
              <a:t>03</a:t>
            </a:r>
          </a:p>
        </p:txBody>
      </p:sp>
      <p:sp>
        <p:nvSpPr>
          <p:cNvPr id="33" name="文本框 32"/>
          <p:cNvSpPr txBox="1"/>
          <p:nvPr/>
        </p:nvSpPr>
        <p:spPr>
          <a:xfrm>
            <a:off x="1402303" y="241629"/>
            <a:ext cx="6383413" cy="523220"/>
          </a:xfrm>
          <a:prstGeom prst="rect">
            <a:avLst/>
          </a:prstGeom>
          <a:noFill/>
        </p:spPr>
        <p:txBody>
          <a:bodyPr wrap="square" rtlCol="0">
            <a:spAutoFit/>
          </a:bodyPr>
          <a:lstStyle/>
          <a:p>
            <a:r>
              <a:rPr lang="en-US" altLang="zh-CN" sz="2800" dirty="0">
                <a:latin typeface="Times New Roman" panose="02020603050405020304" charset="0"/>
                <a:ea typeface="微软雅黑" panose="020B0503020204020204" charset="-122"/>
                <a:cs typeface="Times New Roman" panose="02020603050405020304" charset="0"/>
                <a:sym typeface="+mn-ea"/>
              </a:rPr>
              <a:t>Introduction of hardware and software</a:t>
            </a:r>
            <a:endParaRPr lang="en-US" altLang="zh-CN" sz="2800" dirty="0">
              <a:latin typeface="Times New Roman" panose="02020603050405020304" charset="0"/>
              <a:ea typeface="微软雅黑" panose="020B0503020204020204" charset="-122"/>
              <a:cs typeface="Times New Roman" panose="02020603050405020304" charset="0"/>
            </a:endParaRPr>
          </a:p>
        </p:txBody>
      </p:sp>
      <p:grpSp>
        <p:nvGrpSpPr>
          <p:cNvPr id="34" name="组合 33"/>
          <p:cNvGrpSpPr/>
          <p:nvPr/>
        </p:nvGrpSpPr>
        <p:grpSpPr>
          <a:xfrm rot="17100000">
            <a:off x="175953" y="261388"/>
            <a:ext cx="481872" cy="469661"/>
            <a:chOff x="1032060" y="5022216"/>
            <a:chExt cx="753746" cy="734645"/>
          </a:xfrm>
        </p:grpSpPr>
        <p:sp>
          <p:nvSpPr>
            <p:cNvPr id="35" name="等腰三角形 34"/>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1538493" y="1026726"/>
            <a:ext cx="2615041" cy="461665"/>
          </a:xfrm>
          <a:prstGeom prst="rect">
            <a:avLst/>
          </a:prstGeom>
          <a:noFill/>
        </p:spPr>
        <p:txBody>
          <a:bodyPr wrap="square" rtlCol="0" anchor="t">
            <a:spAutoFit/>
          </a:bodyPr>
          <a:lstStyle/>
          <a:p>
            <a:r>
              <a:rPr lang="en-US" altLang="zh-CN" sz="2400" b="1" dirty="0">
                <a:latin typeface="微软雅黑" panose="020B0503020204020204" charset="-122"/>
                <a:ea typeface="微软雅黑" panose="020B0503020204020204" charset="-122"/>
                <a:cs typeface="微软雅黑" panose="020B0503020204020204" charset="-122"/>
                <a:sym typeface="+mn-ea"/>
              </a:rPr>
              <a:t>AE sensors</a:t>
            </a:r>
            <a:endParaRPr lang="zh-CN" altLang="en-US" sz="2400" b="1" dirty="0">
              <a:latin typeface="微软雅黑" panose="020B0503020204020204" charset="-122"/>
              <a:ea typeface="微软雅黑" panose="020B0503020204020204" charset="-122"/>
              <a:cs typeface="微软雅黑" panose="020B0503020204020204" charset="-122"/>
              <a:sym typeface="+mn-ea"/>
            </a:endParaRPr>
          </a:p>
        </p:txBody>
      </p:sp>
      <p:sp>
        <p:nvSpPr>
          <p:cNvPr id="24580" name="椭圆 3"/>
          <p:cNvSpPr/>
          <p:nvPr/>
        </p:nvSpPr>
        <p:spPr>
          <a:xfrm>
            <a:off x="746125" y="1096010"/>
            <a:ext cx="415925" cy="397510"/>
          </a:xfrm>
          <a:prstGeom prst="ellipse">
            <a:avLst/>
          </a:prstGeom>
          <a:solidFill>
            <a:srgbClr val="CCCB8C"/>
          </a:solidFill>
          <a:ln w="9525">
            <a:noFill/>
          </a:ln>
        </p:spPr>
        <p:txBody>
          <a:bodyPr anchor="ctr" anchorCtr="0"/>
          <a:lstStyle/>
          <a:p>
            <a:pPr algn="ctr" eaLnBrk="1" hangingPunct="1"/>
            <a:endParaRPr lang="zh-CN" altLang="en-US" dirty="0">
              <a:solidFill>
                <a:srgbClr val="FFFFFF"/>
              </a:solidFill>
              <a:latin typeface="Calibri" panose="020F0502020204030204" charset="0"/>
            </a:endParaRPr>
          </a:p>
        </p:txBody>
      </p:sp>
      <p:sp>
        <p:nvSpPr>
          <p:cNvPr id="54" name="文本框 53"/>
          <p:cNvSpPr txBox="1"/>
          <p:nvPr/>
        </p:nvSpPr>
        <p:spPr>
          <a:xfrm>
            <a:off x="2127731" y="5266512"/>
            <a:ext cx="1620357" cy="521970"/>
          </a:xfrm>
          <a:prstGeom prst="rect">
            <a:avLst/>
          </a:prstGeom>
          <a:noFill/>
        </p:spPr>
        <p:txBody>
          <a:bodyPr wrap="square" rtlCol="0">
            <a:spAutoFit/>
          </a:bodyPr>
          <a:lstStyle/>
          <a:p>
            <a:r>
              <a:rPr lang="en-US" altLang="zh-CN" sz="2800" dirty="0">
                <a:solidFill>
                  <a:srgbClr val="48D2D2"/>
                </a:solidFill>
                <a:latin typeface="Arial" panose="020B0604020202020204" pitchFamily="34" charset="0"/>
                <a:cs typeface="Arial" panose="020B0604020202020204" pitchFamily="34" charset="0"/>
              </a:rPr>
              <a:t>W800</a:t>
            </a:r>
            <a:endParaRPr lang="zh-CN" altLang="en-US" sz="2800" dirty="0">
              <a:solidFill>
                <a:srgbClr val="48D2D2"/>
              </a:solidFill>
              <a:latin typeface="Arial" panose="020B0604020202020204" pitchFamily="34" charset="0"/>
              <a:cs typeface="Arial" panose="020B0604020202020204" pitchFamily="34" charset="0"/>
            </a:endParaRPr>
          </a:p>
        </p:txBody>
      </p:sp>
      <p:sp>
        <p:nvSpPr>
          <p:cNvPr id="55" name="文本框 54"/>
          <p:cNvSpPr txBox="1"/>
          <p:nvPr/>
        </p:nvSpPr>
        <p:spPr>
          <a:xfrm>
            <a:off x="5645575" y="5266512"/>
            <a:ext cx="1620357" cy="521970"/>
          </a:xfrm>
          <a:prstGeom prst="rect">
            <a:avLst/>
          </a:prstGeom>
          <a:noFill/>
        </p:spPr>
        <p:txBody>
          <a:bodyPr wrap="square" rtlCol="0">
            <a:spAutoFit/>
          </a:bodyPr>
          <a:lstStyle/>
          <a:p>
            <a:r>
              <a:rPr lang="en-US" sz="2800" dirty="0">
                <a:solidFill>
                  <a:srgbClr val="DB5DA7"/>
                </a:solidFill>
                <a:latin typeface="Arial" panose="020B0604020202020204" pitchFamily="34" charset="0"/>
                <a:cs typeface="Arial" panose="020B0604020202020204" pitchFamily="34" charset="0"/>
              </a:rPr>
              <a:t>GI4</a:t>
            </a:r>
            <a:r>
              <a:rPr lang="en-US" altLang="zh-CN" sz="2800" dirty="0">
                <a:solidFill>
                  <a:srgbClr val="DB5DA7"/>
                </a:solidFill>
                <a:latin typeface="Arial" panose="020B0604020202020204" pitchFamily="34" charset="0"/>
                <a:cs typeface="Arial" panose="020B0604020202020204" pitchFamily="34" charset="0"/>
              </a:rPr>
              <a:t>0</a:t>
            </a:r>
          </a:p>
        </p:txBody>
      </p:sp>
      <p:sp>
        <p:nvSpPr>
          <p:cNvPr id="56" name="文本框 55"/>
          <p:cNvSpPr txBox="1"/>
          <p:nvPr/>
        </p:nvSpPr>
        <p:spPr>
          <a:xfrm>
            <a:off x="9163419" y="5266512"/>
            <a:ext cx="1620357" cy="521970"/>
          </a:xfrm>
          <a:prstGeom prst="rect">
            <a:avLst/>
          </a:prstGeom>
          <a:noFill/>
        </p:spPr>
        <p:txBody>
          <a:bodyPr wrap="square" rtlCol="0">
            <a:spAutoFit/>
          </a:bodyPr>
          <a:lstStyle/>
          <a:p>
            <a:r>
              <a:rPr lang="en-US" altLang="zh-CN" sz="2800" dirty="0">
                <a:solidFill>
                  <a:schemeClr val="accent6"/>
                </a:solidFill>
                <a:latin typeface="Arial" panose="020B0604020202020204" pitchFamily="34" charset="0"/>
                <a:cs typeface="Arial" panose="020B0604020202020204" pitchFamily="34" charset="0"/>
              </a:rPr>
              <a:t>GI150</a:t>
            </a:r>
          </a:p>
        </p:txBody>
      </p:sp>
      <p:sp>
        <p:nvSpPr>
          <p:cNvPr id="57" name="文本框 56"/>
          <p:cNvSpPr txBox="1"/>
          <p:nvPr/>
        </p:nvSpPr>
        <p:spPr>
          <a:xfrm>
            <a:off x="1538124" y="1575990"/>
            <a:ext cx="8848380" cy="584775"/>
          </a:xfrm>
          <a:prstGeom prst="rect">
            <a:avLst/>
          </a:prstGeom>
          <a:noFill/>
          <a:ln w="9525">
            <a:noFill/>
          </a:ln>
        </p:spPr>
        <p:txBody>
          <a:bodyPr wrap="square">
            <a:spAutoFit/>
          </a:bodyPr>
          <a:lstStyle/>
          <a:p>
            <a:pPr indent="0"/>
            <a:r>
              <a:rPr lang="en-US" altLang="zh-CN" sz="1600" b="1" dirty="0">
                <a:solidFill>
                  <a:srgbClr val="000000"/>
                </a:solidFill>
                <a:ea typeface="微软雅黑" panose="020B0503020204020204" charset="-122"/>
                <a:cs typeface="微软雅黑" panose="020B0503020204020204" charset="-122"/>
              </a:rPr>
              <a:t>Convert mechanical signals into electrical signals and transmit signals to acoustic emission acquisition and analysis system</a:t>
            </a:r>
            <a:endParaRPr lang="zh-CN" altLang="en-US" sz="1600" b="1" dirty="0">
              <a:solidFill>
                <a:srgbClr val="000000"/>
              </a:solidFill>
              <a:ea typeface="微软雅黑" panose="020B0503020204020204" charset="-122"/>
              <a:cs typeface="微软雅黑" panose="020B0503020204020204" charset="-122"/>
            </a:endParaRPr>
          </a:p>
        </p:txBody>
      </p:sp>
      <p:pic>
        <p:nvPicPr>
          <p:cNvPr id="7" name="图片 6">
            <a:extLst>
              <a:ext uri="{FF2B5EF4-FFF2-40B4-BE49-F238E27FC236}">
                <a16:creationId xmlns:a16="http://schemas.microsoft.com/office/drawing/2014/main" id="{997C3E74-D8D1-0501-CED6-A416F9433B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17148">
            <a:off x="1340434" y="2971906"/>
            <a:ext cx="2657383" cy="1993037"/>
          </a:xfrm>
          <a:prstGeom prst="rect">
            <a:avLst/>
          </a:prstGeom>
        </p:spPr>
      </p:pic>
      <p:pic>
        <p:nvPicPr>
          <p:cNvPr id="9" name="图片 8">
            <a:extLst>
              <a:ext uri="{FF2B5EF4-FFF2-40B4-BE49-F238E27FC236}">
                <a16:creationId xmlns:a16="http://schemas.microsoft.com/office/drawing/2014/main" id="{BD4801F0-D96A-85D6-7304-A6D571FD44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023136">
            <a:off x="5049692" y="2978679"/>
            <a:ext cx="2092614" cy="1783834"/>
          </a:xfrm>
          <a:prstGeom prst="rect">
            <a:avLst/>
          </a:prstGeom>
        </p:spPr>
      </p:pic>
      <p:pic>
        <p:nvPicPr>
          <p:cNvPr id="11" name="图片 10">
            <a:extLst>
              <a:ext uri="{FF2B5EF4-FFF2-40B4-BE49-F238E27FC236}">
                <a16:creationId xmlns:a16="http://schemas.microsoft.com/office/drawing/2014/main" id="{A33A0E13-FAFE-A462-2D85-2D4AAAD729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7678" y="3053918"/>
            <a:ext cx="2296098" cy="17220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750" fill="hold"/>
                                        <p:tgtEl>
                                          <p:spTgt spid="34"/>
                                        </p:tgtEl>
                                        <p:attrNameLst>
                                          <p:attrName>ppt_w</p:attrName>
                                        </p:attrNameLst>
                                      </p:cBhvr>
                                      <p:tavLst>
                                        <p:tav tm="0">
                                          <p:val>
                                            <p:fltVal val="0"/>
                                          </p:val>
                                        </p:tav>
                                        <p:tav tm="100000">
                                          <p:val>
                                            <p:strVal val="#ppt_w"/>
                                          </p:val>
                                        </p:tav>
                                      </p:tavLst>
                                    </p:anim>
                                    <p:anim calcmode="lin" valueType="num">
                                      <p:cBhvr>
                                        <p:cTn id="8" dur="750" fill="hold"/>
                                        <p:tgtEl>
                                          <p:spTgt spid="34"/>
                                        </p:tgtEl>
                                        <p:attrNameLst>
                                          <p:attrName>ppt_h</p:attrName>
                                        </p:attrNameLst>
                                      </p:cBhvr>
                                      <p:tavLst>
                                        <p:tav tm="0">
                                          <p:val>
                                            <p:fltVal val="0"/>
                                          </p:val>
                                        </p:tav>
                                        <p:tav tm="100000">
                                          <p:val>
                                            <p:strVal val="#ppt_h"/>
                                          </p:val>
                                        </p:tav>
                                      </p:tavLst>
                                    </p:anim>
                                    <p:anim calcmode="lin" valueType="num">
                                      <p:cBhvr>
                                        <p:cTn id="9" dur="750" fill="hold"/>
                                        <p:tgtEl>
                                          <p:spTgt spid="34"/>
                                        </p:tgtEl>
                                        <p:attrNameLst>
                                          <p:attrName>style.rotation</p:attrName>
                                        </p:attrNameLst>
                                      </p:cBhvr>
                                      <p:tavLst>
                                        <p:tav tm="0">
                                          <p:val>
                                            <p:fltVal val="360"/>
                                          </p:val>
                                        </p:tav>
                                        <p:tav tm="100000">
                                          <p:val>
                                            <p:fltVal val="0"/>
                                          </p:val>
                                        </p:tav>
                                      </p:tavLst>
                                    </p:anim>
                                    <p:animEffect transition="in" filter="fade">
                                      <p:cBhvr>
                                        <p:cTn id="10" dur="750"/>
                                        <p:tgtEl>
                                          <p:spTgt spid="3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4580"/>
                                        </p:tgtEl>
                                        <p:attrNameLst>
                                          <p:attrName>style.visibility</p:attrName>
                                        </p:attrNameLst>
                                      </p:cBhvr>
                                      <p:to>
                                        <p:strVal val="visible"/>
                                      </p:to>
                                    </p:set>
                                    <p:animEffect transition="in" filter="blinds(horizontal)">
                                      <p:cBhvr>
                                        <p:cTn id="16" dur="500"/>
                                        <p:tgtEl>
                                          <p:spTgt spid="2458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blinds(horizontal)">
                                      <p:cBhvr>
                                        <p:cTn id="19" dur="500"/>
                                        <p:tgtEl>
                                          <p:spTgt spid="5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linds(horizontal)">
                                      <p:cBhvr>
                                        <p:cTn id="22" dur="500"/>
                                        <p:tgtEl>
                                          <p:spTgt spid="5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blinds(horizontal)">
                                      <p:cBhvr>
                                        <p:cTn id="25" dur="500"/>
                                        <p:tgtEl>
                                          <p:spTgt spid="56"/>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blinds(horizontal)">
                                      <p:cBhvr>
                                        <p:cTn id="2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4580" grpId="0" bldLvl="0" animBg="1"/>
      <p:bldP spid="24580" grpId="1" animBg="1"/>
      <p:bldP spid="54" grpId="0"/>
      <p:bldP spid="54" grpId="1"/>
      <p:bldP spid="55" grpId="0"/>
      <p:bldP spid="55" grpId="1"/>
      <p:bldP spid="56" grpId="0"/>
      <p:bldP spid="56" grpId="1"/>
      <p:bldP spid="57" grpId="0"/>
      <p:bldP spid="5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flipH="1">
            <a:off x="1260834" y="270280"/>
            <a:ext cx="72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651109" y="254328"/>
            <a:ext cx="689325" cy="521970"/>
          </a:xfrm>
          <a:prstGeom prst="rect">
            <a:avLst/>
          </a:prstGeom>
          <a:noFill/>
        </p:spPr>
        <p:txBody>
          <a:bodyPr wrap="square" rtlCol="0">
            <a:spAutoFit/>
          </a:bodyPr>
          <a:lstStyle/>
          <a:p>
            <a:r>
              <a:rPr lang="en-US" altLang="zh-CN" sz="2800" dirty="0">
                <a:latin typeface="+mj-ea"/>
                <a:ea typeface="+mj-ea"/>
              </a:rPr>
              <a:t>03</a:t>
            </a:r>
          </a:p>
        </p:txBody>
      </p:sp>
      <p:sp>
        <p:nvSpPr>
          <p:cNvPr id="38" name="文本框 37"/>
          <p:cNvSpPr txBox="1"/>
          <p:nvPr/>
        </p:nvSpPr>
        <p:spPr>
          <a:xfrm>
            <a:off x="1402303" y="241629"/>
            <a:ext cx="7386589" cy="523220"/>
          </a:xfrm>
          <a:prstGeom prst="rect">
            <a:avLst/>
          </a:prstGeom>
          <a:noFill/>
        </p:spPr>
        <p:txBody>
          <a:bodyPr wrap="square" rtlCol="0">
            <a:spAutoFit/>
          </a:bodyPr>
          <a:lstStyle/>
          <a:p>
            <a:r>
              <a:rPr lang="en-US" altLang="zh-CN" sz="2800" dirty="0">
                <a:latin typeface="Times New Roman" panose="02020603050405020304" charset="0"/>
                <a:ea typeface="微软雅黑" panose="020B0503020204020204" charset="-122"/>
                <a:cs typeface="Times New Roman" panose="02020603050405020304" charset="0"/>
                <a:sym typeface="+mn-ea"/>
              </a:rPr>
              <a:t>Introduction of hardware and software</a:t>
            </a:r>
            <a:endParaRPr lang="en-US" altLang="zh-CN" sz="2800" dirty="0">
              <a:latin typeface="Times New Roman" panose="02020603050405020304" charset="0"/>
              <a:ea typeface="微软雅黑" panose="020B0503020204020204" charset="-122"/>
              <a:cs typeface="Times New Roman" panose="02020603050405020304" charset="0"/>
            </a:endParaRPr>
          </a:p>
        </p:txBody>
      </p:sp>
      <p:grpSp>
        <p:nvGrpSpPr>
          <p:cNvPr id="39" name="组合 38"/>
          <p:cNvGrpSpPr/>
          <p:nvPr/>
        </p:nvGrpSpPr>
        <p:grpSpPr>
          <a:xfrm rot="17100000">
            <a:off x="175953" y="261388"/>
            <a:ext cx="481872" cy="469661"/>
            <a:chOff x="1032060" y="5022216"/>
            <a:chExt cx="753746" cy="734645"/>
          </a:xfrm>
        </p:grpSpPr>
        <p:sp>
          <p:nvSpPr>
            <p:cNvPr id="40" name="等腰三角形 39"/>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1114673" y="5453856"/>
            <a:ext cx="9358630" cy="1021883"/>
          </a:xfrm>
          <a:prstGeom prst="rect">
            <a:avLst/>
          </a:prstGeom>
          <a:noFill/>
          <a:ln w="9525">
            <a:noFill/>
          </a:ln>
        </p:spPr>
        <p:txBody>
          <a:bodyPr wrap="square">
            <a:spAutoFit/>
          </a:bodyPr>
          <a:lstStyle/>
          <a:p>
            <a:pPr marL="285750" indent="-285750">
              <a:lnSpc>
                <a:spcPct val="150000"/>
              </a:lnSpc>
              <a:buFont typeface="Wingdings" panose="05000000000000000000" charset="0"/>
              <a:buChar char="l"/>
            </a:pPr>
            <a:r>
              <a:rPr lang="en-US" altLang="zh-CN" sz="1400" b="0" dirty="0">
                <a:ea typeface="宋体" panose="02010600030101010101" pitchFamily="2" charset="-122"/>
              </a:rPr>
              <a:t>Set</a:t>
            </a:r>
            <a:r>
              <a:rPr lang="en-US" altLang="zh-CN" sz="1400" dirty="0">
                <a:ea typeface="宋体" panose="02010600030101010101" pitchFamily="2" charset="-122"/>
              </a:rPr>
              <a:t>up appropriate alarm criteria According to different processing materials, different cutting tools, different speed, different feed amount;</a:t>
            </a:r>
            <a:endParaRPr lang="zh-CN" altLang="en-US" sz="1400" b="0" dirty="0">
              <a:ea typeface="宋体" panose="02010600030101010101" pitchFamily="2" charset="-122"/>
            </a:endParaRPr>
          </a:p>
          <a:p>
            <a:pPr marL="285750" indent="-285750">
              <a:lnSpc>
                <a:spcPct val="150000"/>
              </a:lnSpc>
              <a:buFont typeface="Wingdings" panose="05000000000000000000" charset="0"/>
              <a:buChar char="l"/>
            </a:pPr>
            <a:r>
              <a:rPr lang="en-US" altLang="zh-CN" sz="1400" b="0" dirty="0">
                <a:ea typeface="宋体" panose="02010600030101010101" pitchFamily="2" charset="-122"/>
              </a:rPr>
              <a:t>Display the difference between normal </a:t>
            </a:r>
            <a:r>
              <a:rPr lang="en-US" altLang="zh-CN" sz="1400" dirty="0">
                <a:ea typeface="宋体" panose="02010600030101010101" pitchFamily="2" charset="-122"/>
              </a:rPr>
              <a:t>tool view and real-time view, easy to observe the current tool state.</a:t>
            </a:r>
            <a:endParaRPr lang="zh-CN" altLang="en-US" sz="1400" b="0" dirty="0">
              <a:ea typeface="宋体" panose="02010600030101010101" pitchFamily="2" charset="-122"/>
            </a:endParaRPr>
          </a:p>
        </p:txBody>
      </p:sp>
      <p:grpSp>
        <p:nvGrpSpPr>
          <p:cNvPr id="2" name="组合 1">
            <a:extLst>
              <a:ext uri="{FF2B5EF4-FFF2-40B4-BE49-F238E27FC236}">
                <a16:creationId xmlns:a16="http://schemas.microsoft.com/office/drawing/2014/main" id="{B66B7DC4-89E5-30A7-73D8-2D943D5F112D}"/>
              </a:ext>
            </a:extLst>
          </p:cNvPr>
          <p:cNvGrpSpPr/>
          <p:nvPr/>
        </p:nvGrpSpPr>
        <p:grpSpPr>
          <a:xfrm>
            <a:off x="844909" y="942479"/>
            <a:ext cx="2162684" cy="461665"/>
            <a:chOff x="844909" y="942479"/>
            <a:chExt cx="2162684" cy="461665"/>
          </a:xfrm>
        </p:grpSpPr>
        <p:sp>
          <p:nvSpPr>
            <p:cNvPr id="29" name="文本框 28"/>
            <p:cNvSpPr txBox="1"/>
            <p:nvPr/>
          </p:nvSpPr>
          <p:spPr>
            <a:xfrm>
              <a:off x="1431649" y="942479"/>
              <a:ext cx="1575944" cy="461665"/>
            </a:xfrm>
            <a:prstGeom prst="rect">
              <a:avLst/>
            </a:prstGeom>
            <a:noFill/>
          </p:spPr>
          <p:txBody>
            <a:bodyPr wrap="none" rtlCol="0" anchor="t">
              <a:spAutoFit/>
            </a:bodyPr>
            <a:lstStyle/>
            <a:p>
              <a:r>
                <a:rPr lang="en-US" altLang="zh-CN" sz="2400" b="1" dirty="0">
                  <a:latin typeface="微软雅黑" panose="020B0503020204020204" charset="-122"/>
                  <a:ea typeface="微软雅黑" panose="020B0503020204020204" charset="-122"/>
                  <a:cs typeface="微软雅黑" panose="020B0503020204020204" charset="-122"/>
                  <a:sym typeface="+mn-ea"/>
                </a:rPr>
                <a:t>Software</a:t>
              </a:r>
              <a:endParaRPr lang="zh-CN" altLang="en-US" sz="2400" b="1" dirty="0">
                <a:latin typeface="微软雅黑" panose="020B0503020204020204" charset="-122"/>
                <a:ea typeface="微软雅黑" panose="020B0503020204020204" charset="-122"/>
                <a:cs typeface="微软雅黑" panose="020B0503020204020204" charset="-122"/>
                <a:sym typeface="+mn-ea"/>
              </a:endParaRPr>
            </a:p>
          </p:txBody>
        </p:sp>
        <p:sp>
          <p:nvSpPr>
            <p:cNvPr id="24580" name="椭圆 3"/>
            <p:cNvSpPr/>
            <p:nvPr/>
          </p:nvSpPr>
          <p:spPr>
            <a:xfrm>
              <a:off x="844909" y="974229"/>
              <a:ext cx="415925" cy="397510"/>
            </a:xfrm>
            <a:prstGeom prst="ellipse">
              <a:avLst/>
            </a:prstGeom>
            <a:solidFill>
              <a:srgbClr val="CCCB8C"/>
            </a:solidFill>
            <a:ln w="9525">
              <a:noFill/>
            </a:ln>
          </p:spPr>
          <p:txBody>
            <a:bodyPr anchor="ctr" anchorCtr="0"/>
            <a:lstStyle/>
            <a:p>
              <a:pPr algn="ctr" eaLnBrk="1" hangingPunct="1"/>
              <a:endParaRPr lang="zh-CN" altLang="en-US" dirty="0">
                <a:solidFill>
                  <a:srgbClr val="FFFFFF"/>
                </a:solidFill>
                <a:latin typeface="Calibri" panose="020F0502020204030204" charset="0"/>
              </a:endParaRPr>
            </a:p>
          </p:txBody>
        </p:sp>
      </p:grpSp>
      <p:pic>
        <p:nvPicPr>
          <p:cNvPr id="6" name="图片 5">
            <a:extLst>
              <a:ext uri="{FF2B5EF4-FFF2-40B4-BE49-F238E27FC236}">
                <a16:creationId xmlns:a16="http://schemas.microsoft.com/office/drawing/2014/main" id="{449D650D-81ED-9272-2548-FDF80B4C70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742" y="1581774"/>
            <a:ext cx="9910491" cy="37842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 calcmode="lin" valueType="num">
                                      <p:cBhvr>
                                        <p:cTn id="9" dur="500" fill="hold"/>
                                        <p:tgtEl>
                                          <p:spTgt spid="39"/>
                                        </p:tgtEl>
                                        <p:attrNameLst>
                                          <p:attrName>style.rotation</p:attrName>
                                        </p:attrNameLst>
                                      </p:cBhvr>
                                      <p:tavLst>
                                        <p:tav tm="0">
                                          <p:val>
                                            <p:fltVal val="360"/>
                                          </p:val>
                                        </p:tav>
                                        <p:tav tm="100000">
                                          <p:val>
                                            <p:fltVal val="0"/>
                                          </p:val>
                                        </p:tav>
                                      </p:tavLst>
                                    </p:anim>
                                    <p:animEffect transition="in" filter="fade">
                                      <p:cBhvr>
                                        <p:cTn id="10" dur="500"/>
                                        <p:tgtEl>
                                          <p:spTgt spid="3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wipe(down)">
                                      <p:cBhvr>
                                        <p:cTn id="13"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9" grpId="1"/>
      <p:bldP spid="2458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flipH="1">
            <a:off x="1260834" y="270280"/>
            <a:ext cx="72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651109" y="254328"/>
            <a:ext cx="689325" cy="521970"/>
          </a:xfrm>
          <a:prstGeom prst="rect">
            <a:avLst/>
          </a:prstGeom>
          <a:noFill/>
        </p:spPr>
        <p:txBody>
          <a:bodyPr wrap="square" rtlCol="0">
            <a:spAutoFit/>
          </a:bodyPr>
          <a:lstStyle/>
          <a:p>
            <a:r>
              <a:rPr lang="en-US" altLang="zh-CN" sz="2800" dirty="0">
                <a:latin typeface="+mj-ea"/>
                <a:ea typeface="+mj-ea"/>
              </a:rPr>
              <a:t>03</a:t>
            </a:r>
          </a:p>
        </p:txBody>
      </p:sp>
      <p:sp>
        <p:nvSpPr>
          <p:cNvPr id="38" name="文本框 37"/>
          <p:cNvSpPr txBox="1"/>
          <p:nvPr/>
        </p:nvSpPr>
        <p:spPr>
          <a:xfrm>
            <a:off x="1402303" y="241629"/>
            <a:ext cx="7501999" cy="523220"/>
          </a:xfrm>
          <a:prstGeom prst="rect">
            <a:avLst/>
          </a:prstGeom>
          <a:noFill/>
        </p:spPr>
        <p:txBody>
          <a:bodyPr wrap="square" rtlCol="0">
            <a:spAutoFit/>
          </a:bodyPr>
          <a:lstStyle/>
          <a:p>
            <a:r>
              <a:rPr lang="en-US" altLang="zh-CN" sz="2800" dirty="0">
                <a:latin typeface="Times New Roman" panose="02020603050405020304" charset="0"/>
                <a:ea typeface="微软雅黑" panose="020B0503020204020204" charset="-122"/>
                <a:cs typeface="Times New Roman" panose="02020603050405020304" charset="0"/>
                <a:sym typeface="+mn-ea"/>
              </a:rPr>
              <a:t>Introduction of hardware and software</a:t>
            </a:r>
            <a:endParaRPr lang="en-US" altLang="zh-CN" sz="2800" dirty="0">
              <a:latin typeface="Times New Roman" panose="02020603050405020304" charset="0"/>
              <a:ea typeface="微软雅黑" panose="020B0503020204020204" charset="-122"/>
              <a:cs typeface="Times New Roman" panose="02020603050405020304" charset="0"/>
            </a:endParaRPr>
          </a:p>
        </p:txBody>
      </p:sp>
      <p:grpSp>
        <p:nvGrpSpPr>
          <p:cNvPr id="39" name="组合 38"/>
          <p:cNvGrpSpPr/>
          <p:nvPr/>
        </p:nvGrpSpPr>
        <p:grpSpPr>
          <a:xfrm rot="17100000">
            <a:off x="175953" y="261388"/>
            <a:ext cx="481872" cy="469661"/>
            <a:chOff x="1032060" y="5022216"/>
            <a:chExt cx="753746" cy="734645"/>
          </a:xfrm>
        </p:grpSpPr>
        <p:sp>
          <p:nvSpPr>
            <p:cNvPr id="40" name="等腰三角形 39"/>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1431649" y="5532298"/>
            <a:ext cx="8797865" cy="766445"/>
          </a:xfrm>
          <a:prstGeom prst="rect">
            <a:avLst/>
          </a:prstGeom>
          <a:noFill/>
          <a:ln w="9525">
            <a:noFill/>
          </a:ln>
        </p:spPr>
        <p:txBody>
          <a:bodyPr wrap="square">
            <a:noAutofit/>
          </a:bodyPr>
          <a:lstStyle/>
          <a:p>
            <a:pPr marL="342900" indent="-342900">
              <a:lnSpc>
                <a:spcPct val="150000"/>
              </a:lnSpc>
              <a:buFont typeface="Wingdings" panose="05000000000000000000" charset="0"/>
              <a:buChar char="l"/>
            </a:pPr>
            <a:r>
              <a:rPr lang="en-US" altLang="zh-CN" sz="1600" dirty="0">
                <a:ea typeface="宋体" panose="02010600030101010101" pitchFamily="2" charset="-122"/>
              </a:rPr>
              <a:t>Acoustic emission parameters and waveform data could be switched freely</a:t>
            </a:r>
          </a:p>
          <a:p>
            <a:pPr marL="342900" indent="-342900">
              <a:lnSpc>
                <a:spcPct val="150000"/>
              </a:lnSpc>
              <a:buFont typeface="Wingdings" panose="05000000000000000000" charset="0"/>
              <a:buChar char="l"/>
            </a:pPr>
            <a:r>
              <a:rPr lang="en-US" altLang="zh-CN" sz="1600" dirty="0">
                <a:ea typeface="宋体" panose="02010600030101010101" pitchFamily="2" charset="-122"/>
              </a:rPr>
              <a:t>user can grasp the tool wear process macroscopically and view details microscopically.</a:t>
            </a:r>
            <a:r>
              <a:rPr lang="zh-CN" altLang="en-US" sz="1600" b="0" dirty="0">
                <a:ea typeface="宋体" panose="02010600030101010101" pitchFamily="2" charset="-122"/>
              </a:rPr>
              <a:t>。</a:t>
            </a:r>
          </a:p>
        </p:txBody>
      </p:sp>
      <p:grpSp>
        <p:nvGrpSpPr>
          <p:cNvPr id="2" name="组合 1">
            <a:extLst>
              <a:ext uri="{FF2B5EF4-FFF2-40B4-BE49-F238E27FC236}">
                <a16:creationId xmlns:a16="http://schemas.microsoft.com/office/drawing/2014/main" id="{75FDCFBD-5413-EA0C-D9E7-6AF0DE6353E4}"/>
              </a:ext>
            </a:extLst>
          </p:cNvPr>
          <p:cNvGrpSpPr/>
          <p:nvPr/>
        </p:nvGrpSpPr>
        <p:grpSpPr>
          <a:xfrm>
            <a:off x="844909" y="942479"/>
            <a:ext cx="2162684" cy="461665"/>
            <a:chOff x="844909" y="942479"/>
            <a:chExt cx="2162684" cy="461665"/>
          </a:xfrm>
        </p:grpSpPr>
        <p:sp>
          <p:nvSpPr>
            <p:cNvPr id="3" name="文本框 2">
              <a:extLst>
                <a:ext uri="{FF2B5EF4-FFF2-40B4-BE49-F238E27FC236}">
                  <a16:creationId xmlns:a16="http://schemas.microsoft.com/office/drawing/2014/main" id="{F5E946FB-36EF-8C38-8896-BC746703C455}"/>
                </a:ext>
              </a:extLst>
            </p:cNvPr>
            <p:cNvSpPr txBox="1"/>
            <p:nvPr/>
          </p:nvSpPr>
          <p:spPr>
            <a:xfrm>
              <a:off x="1431649" y="942479"/>
              <a:ext cx="1575944" cy="461665"/>
            </a:xfrm>
            <a:prstGeom prst="rect">
              <a:avLst/>
            </a:prstGeom>
            <a:noFill/>
          </p:spPr>
          <p:txBody>
            <a:bodyPr wrap="none" rtlCol="0" anchor="t">
              <a:spAutoFit/>
            </a:bodyPr>
            <a:lstStyle/>
            <a:p>
              <a:r>
                <a:rPr lang="en-US" altLang="zh-CN" sz="2400" b="1" dirty="0">
                  <a:latin typeface="微软雅黑" panose="020B0503020204020204" charset="-122"/>
                  <a:ea typeface="微软雅黑" panose="020B0503020204020204" charset="-122"/>
                  <a:cs typeface="微软雅黑" panose="020B0503020204020204" charset="-122"/>
                  <a:sym typeface="+mn-ea"/>
                </a:rPr>
                <a:t>Software</a:t>
              </a:r>
              <a:endParaRPr lang="zh-CN" altLang="en-US" sz="2400" b="1" dirty="0">
                <a:latin typeface="微软雅黑" panose="020B0503020204020204" charset="-122"/>
                <a:ea typeface="微软雅黑" panose="020B0503020204020204" charset="-122"/>
                <a:cs typeface="微软雅黑" panose="020B0503020204020204" charset="-122"/>
                <a:sym typeface="+mn-ea"/>
              </a:endParaRPr>
            </a:p>
          </p:txBody>
        </p:sp>
        <p:sp>
          <p:nvSpPr>
            <p:cNvPr id="4" name="椭圆 3">
              <a:extLst>
                <a:ext uri="{FF2B5EF4-FFF2-40B4-BE49-F238E27FC236}">
                  <a16:creationId xmlns:a16="http://schemas.microsoft.com/office/drawing/2014/main" id="{6D0C9099-A178-D684-90E1-2E89AAF82FCD}"/>
                </a:ext>
              </a:extLst>
            </p:cNvPr>
            <p:cNvSpPr/>
            <p:nvPr/>
          </p:nvSpPr>
          <p:spPr>
            <a:xfrm>
              <a:off x="844909" y="974229"/>
              <a:ext cx="415925" cy="397510"/>
            </a:xfrm>
            <a:prstGeom prst="ellipse">
              <a:avLst/>
            </a:prstGeom>
            <a:solidFill>
              <a:srgbClr val="CCCB8C"/>
            </a:solidFill>
            <a:ln w="9525">
              <a:noFill/>
            </a:ln>
          </p:spPr>
          <p:txBody>
            <a:bodyPr anchor="ctr" anchorCtr="0"/>
            <a:lstStyle/>
            <a:p>
              <a:pPr algn="ctr" eaLnBrk="1" hangingPunct="1"/>
              <a:endParaRPr lang="zh-CN" altLang="en-US" dirty="0">
                <a:solidFill>
                  <a:srgbClr val="FFFFFF"/>
                </a:solidFill>
                <a:latin typeface="Calibri" panose="020F0502020204030204" charset="0"/>
              </a:endParaRPr>
            </a:p>
          </p:txBody>
        </p:sp>
      </p:grpSp>
      <p:pic>
        <p:nvPicPr>
          <p:cNvPr id="7" name="图片 6">
            <a:extLst>
              <a:ext uri="{FF2B5EF4-FFF2-40B4-BE49-F238E27FC236}">
                <a16:creationId xmlns:a16="http://schemas.microsoft.com/office/drawing/2014/main" id="{80D9E6A2-DEF9-FF0B-2F32-B3BA98AE54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342" y="1581774"/>
            <a:ext cx="8328148" cy="38346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 calcmode="lin" valueType="num">
                                      <p:cBhvr>
                                        <p:cTn id="9" dur="500" fill="hold"/>
                                        <p:tgtEl>
                                          <p:spTgt spid="39"/>
                                        </p:tgtEl>
                                        <p:attrNameLst>
                                          <p:attrName>style.rotation</p:attrName>
                                        </p:attrNameLst>
                                      </p:cBhvr>
                                      <p:tavLst>
                                        <p:tav tm="0">
                                          <p:val>
                                            <p:fltVal val="360"/>
                                          </p:val>
                                        </p:tav>
                                        <p:tav tm="100000">
                                          <p:val>
                                            <p:fltVal val="0"/>
                                          </p:val>
                                        </p:tav>
                                      </p:tavLst>
                                    </p:anim>
                                    <p:animEffect transition="in" filter="fade">
                                      <p:cBhvr>
                                        <p:cTn id="10" dur="500"/>
                                        <p:tgtEl>
                                          <p:spTgt spid="3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wipe(down)">
                                      <p:cBhvr>
                                        <p:cTn id="13"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flipH="1">
            <a:off x="1260834" y="270280"/>
            <a:ext cx="72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651109" y="254328"/>
            <a:ext cx="689325" cy="521970"/>
          </a:xfrm>
          <a:prstGeom prst="rect">
            <a:avLst/>
          </a:prstGeom>
          <a:noFill/>
        </p:spPr>
        <p:txBody>
          <a:bodyPr wrap="square" rtlCol="0">
            <a:spAutoFit/>
          </a:bodyPr>
          <a:lstStyle/>
          <a:p>
            <a:r>
              <a:rPr lang="en-US" altLang="zh-CN" sz="2800" dirty="0">
                <a:latin typeface="+mj-ea"/>
                <a:ea typeface="+mj-ea"/>
              </a:rPr>
              <a:t>03</a:t>
            </a:r>
          </a:p>
        </p:txBody>
      </p:sp>
      <p:sp>
        <p:nvSpPr>
          <p:cNvPr id="38" name="文本框 37"/>
          <p:cNvSpPr txBox="1"/>
          <p:nvPr/>
        </p:nvSpPr>
        <p:spPr>
          <a:xfrm>
            <a:off x="1402304" y="241629"/>
            <a:ext cx="6276880" cy="523220"/>
          </a:xfrm>
          <a:prstGeom prst="rect">
            <a:avLst/>
          </a:prstGeom>
          <a:noFill/>
        </p:spPr>
        <p:txBody>
          <a:bodyPr wrap="square" rtlCol="0">
            <a:spAutoFit/>
          </a:bodyPr>
          <a:lstStyle/>
          <a:p>
            <a:r>
              <a:rPr lang="en-US" altLang="zh-CN" sz="2800" dirty="0">
                <a:latin typeface="Times New Roman" panose="02020603050405020304" charset="0"/>
                <a:ea typeface="微软雅黑" panose="020B0503020204020204" charset="-122"/>
                <a:cs typeface="Times New Roman" panose="02020603050405020304" charset="0"/>
                <a:sym typeface="+mn-ea"/>
              </a:rPr>
              <a:t>Introduction of hardware and software</a:t>
            </a:r>
            <a:endParaRPr lang="en-US" altLang="zh-CN" sz="2800" dirty="0">
              <a:latin typeface="Times New Roman" panose="02020603050405020304" charset="0"/>
              <a:ea typeface="微软雅黑" panose="020B0503020204020204" charset="-122"/>
              <a:cs typeface="Times New Roman" panose="02020603050405020304" charset="0"/>
            </a:endParaRPr>
          </a:p>
        </p:txBody>
      </p:sp>
      <p:grpSp>
        <p:nvGrpSpPr>
          <p:cNvPr id="39" name="组合 38"/>
          <p:cNvGrpSpPr/>
          <p:nvPr/>
        </p:nvGrpSpPr>
        <p:grpSpPr>
          <a:xfrm rot="17100000">
            <a:off x="175953" y="261388"/>
            <a:ext cx="481872" cy="469661"/>
            <a:chOff x="1032060" y="5022216"/>
            <a:chExt cx="753746" cy="734645"/>
          </a:xfrm>
        </p:grpSpPr>
        <p:sp>
          <p:nvSpPr>
            <p:cNvPr id="40" name="等腰三角形 39"/>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文本框 28"/>
          <p:cNvSpPr txBox="1"/>
          <p:nvPr/>
        </p:nvSpPr>
        <p:spPr>
          <a:xfrm>
            <a:off x="793601" y="1058122"/>
            <a:ext cx="7021794" cy="461665"/>
          </a:xfrm>
          <a:prstGeom prst="rect">
            <a:avLst/>
          </a:prstGeom>
          <a:noFill/>
        </p:spPr>
        <p:txBody>
          <a:bodyPr wrap="none" rtlCol="0" anchor="t">
            <a:spAutoFit/>
          </a:bodyPr>
          <a:lstStyle/>
          <a:p>
            <a:r>
              <a:rPr lang="en-US" altLang="zh-CN" sz="2400" b="1" dirty="0">
                <a:latin typeface="微软雅黑" panose="020B0503020204020204" charset="-122"/>
                <a:ea typeface="微软雅黑" panose="020B0503020204020204" charset="-122"/>
                <a:cs typeface="微软雅黑" panose="020B0503020204020204" charset="-122"/>
                <a:sym typeface="+mn-ea"/>
              </a:rPr>
              <a:t>Cloud monitoring software (cloud platform)</a:t>
            </a:r>
            <a:endParaRPr lang="zh-CN" altLang="en-US" sz="2400" b="1" dirty="0">
              <a:latin typeface="微软雅黑" panose="020B0503020204020204" charset="-122"/>
              <a:ea typeface="微软雅黑" panose="020B0503020204020204" charset="-122"/>
              <a:cs typeface="微软雅黑" panose="020B0503020204020204" charset="-122"/>
              <a:sym typeface="+mn-ea"/>
            </a:endParaRPr>
          </a:p>
        </p:txBody>
      </p:sp>
      <p:sp>
        <p:nvSpPr>
          <p:cNvPr id="24580" name="椭圆 3"/>
          <p:cNvSpPr/>
          <p:nvPr/>
        </p:nvSpPr>
        <p:spPr>
          <a:xfrm>
            <a:off x="339918" y="1075883"/>
            <a:ext cx="415925" cy="397510"/>
          </a:xfrm>
          <a:prstGeom prst="ellipse">
            <a:avLst/>
          </a:prstGeom>
          <a:solidFill>
            <a:srgbClr val="CCCB8C"/>
          </a:solidFill>
          <a:ln w="9525">
            <a:noFill/>
          </a:ln>
        </p:spPr>
        <p:txBody>
          <a:bodyPr anchor="ctr" anchorCtr="0"/>
          <a:lstStyle/>
          <a:p>
            <a:pPr algn="ctr" eaLnBrk="1" hangingPunct="1"/>
            <a:endParaRPr lang="zh-CN" altLang="en-US" dirty="0">
              <a:solidFill>
                <a:srgbClr val="FFFFFF"/>
              </a:solidFill>
              <a:latin typeface="Calibri" panose="020F0502020204030204" charset="0"/>
            </a:endParaRPr>
          </a:p>
        </p:txBody>
      </p:sp>
      <p:pic>
        <p:nvPicPr>
          <p:cNvPr id="62" name="图片 4"/>
          <p:cNvPicPr>
            <a:picLocks noChangeAspect="1"/>
          </p:cNvPicPr>
          <p:nvPr/>
        </p:nvPicPr>
        <p:blipFill rotWithShape="1">
          <a:blip r:embed="rId3"/>
          <a:srcRect l="44421" t="-4021" b="34984"/>
          <a:stretch/>
        </p:blipFill>
        <p:spPr>
          <a:xfrm>
            <a:off x="8146181" y="1819372"/>
            <a:ext cx="3303270" cy="778393"/>
          </a:xfrm>
          <a:prstGeom prst="rect">
            <a:avLst/>
          </a:prstGeom>
          <a:noFill/>
          <a:ln>
            <a:noFill/>
          </a:ln>
        </p:spPr>
      </p:pic>
      <p:sp>
        <p:nvSpPr>
          <p:cNvPr id="35" name="文本框 34"/>
          <p:cNvSpPr txBox="1"/>
          <p:nvPr/>
        </p:nvSpPr>
        <p:spPr>
          <a:xfrm>
            <a:off x="7988709" y="2963440"/>
            <a:ext cx="3724392" cy="2726160"/>
          </a:xfrm>
          <a:prstGeom prst="rect">
            <a:avLst/>
          </a:prstGeom>
          <a:noFill/>
          <a:ln w="9525">
            <a:noFill/>
          </a:ln>
        </p:spPr>
        <p:txBody>
          <a:bodyPr wrap="square">
            <a:noAutofit/>
          </a:bodyPr>
          <a:lstStyle/>
          <a:p>
            <a:pPr indent="0" algn="just">
              <a:lnSpc>
                <a:spcPct val="200000"/>
              </a:lnSpc>
            </a:pPr>
            <a:r>
              <a:rPr lang="en-US" altLang="zh-CN" sz="1400" dirty="0">
                <a:latin typeface="微软雅黑" panose="020B0503020204020204" charset="-122"/>
                <a:ea typeface="微软雅黑" panose="020B0503020204020204" charset="-122"/>
              </a:rPr>
              <a:t>The data can be uploaded to Qingcheng Internet of Things cloud platform, Ali Cloud platform, Amazon cloud platform, etc., and can also be customized and uploaded to the user server according to user needs.</a:t>
            </a:r>
            <a:endParaRPr lang="zh-CN" altLang="en-US" sz="1400" dirty="0">
              <a:solidFill>
                <a:schemeClr val="tx1"/>
              </a:solidFill>
              <a:latin typeface="微软雅黑" panose="020B0503020204020204" charset="-122"/>
              <a:ea typeface="微软雅黑" panose="020B0503020204020204" charset="-122"/>
            </a:endParaRPr>
          </a:p>
        </p:txBody>
      </p:sp>
      <p:pic>
        <p:nvPicPr>
          <p:cNvPr id="3" name="图片 2">
            <a:extLst>
              <a:ext uri="{FF2B5EF4-FFF2-40B4-BE49-F238E27FC236}">
                <a16:creationId xmlns:a16="http://schemas.microsoft.com/office/drawing/2014/main" id="{DB1D898F-1677-2EC6-ED66-3AD5DD56CCAF}"/>
              </a:ext>
            </a:extLst>
          </p:cNvPr>
          <p:cNvPicPr>
            <a:picLocks noChangeAspect="1"/>
          </p:cNvPicPr>
          <p:nvPr/>
        </p:nvPicPr>
        <p:blipFill>
          <a:blip r:embed="rId4"/>
          <a:stretch>
            <a:fillRect/>
          </a:stretch>
        </p:blipFill>
        <p:spPr>
          <a:xfrm>
            <a:off x="547880" y="1926454"/>
            <a:ext cx="7337489" cy="36753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 calcmode="lin" valueType="num">
                                      <p:cBhvr>
                                        <p:cTn id="9" dur="500" fill="hold"/>
                                        <p:tgtEl>
                                          <p:spTgt spid="39"/>
                                        </p:tgtEl>
                                        <p:attrNameLst>
                                          <p:attrName>style.rotation</p:attrName>
                                        </p:attrNameLst>
                                      </p:cBhvr>
                                      <p:tavLst>
                                        <p:tav tm="0">
                                          <p:val>
                                            <p:fltVal val="360"/>
                                          </p:val>
                                        </p:tav>
                                        <p:tav tm="100000">
                                          <p:val>
                                            <p:fltVal val="0"/>
                                          </p:val>
                                        </p:tav>
                                      </p:tavLst>
                                    </p:anim>
                                    <p:animEffect transition="in" filter="fade">
                                      <p:cBhvr>
                                        <p:cTn id="10" dur="500"/>
                                        <p:tgtEl>
                                          <p:spTgt spid="3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580"/>
                                        </p:tgtEl>
                                        <p:attrNameLst>
                                          <p:attrName>style.visibility</p:attrName>
                                        </p:attrNameLst>
                                      </p:cBhvr>
                                      <p:to>
                                        <p:strVal val="visible"/>
                                      </p:to>
                                    </p:set>
                                    <p:animEffect transition="in" filter="wipe(down)">
                                      <p:cBhvr>
                                        <p:cTn id="16" dur="500"/>
                                        <p:tgtEl>
                                          <p:spTgt spid="24580"/>
                                        </p:tgtEl>
                                      </p:cBhvr>
                                    </p:animEffect>
                                  </p:childTnLst>
                                </p:cTn>
                              </p:par>
                              <p:par>
                                <p:cTn id="17" presetID="22" presetClass="entr" presetSubtype="4"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wipe(down)">
                                      <p:cBhvr>
                                        <p:cTn id="19" dur="500"/>
                                        <p:tgtEl>
                                          <p:spTgt spid="6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24580" grpId="0" bldLvl="0" animBg="1"/>
      <p:bldP spid="24580" grpId="1" animBg="1"/>
      <p:bldP spid="35" grpId="0"/>
      <p:bldP spid="35"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7410" name="组合 3"/>
          <p:cNvGrpSpPr/>
          <p:nvPr/>
        </p:nvGrpSpPr>
        <p:grpSpPr>
          <a:xfrm>
            <a:off x="-1" y="0"/>
            <a:ext cx="5193438" cy="667436"/>
            <a:chOff x="0" y="0"/>
            <a:chExt cx="2080285" cy="457200"/>
          </a:xfrm>
          <a:solidFill>
            <a:srgbClr val="D0CF8F"/>
          </a:solidFill>
        </p:grpSpPr>
        <p:sp>
          <p:nvSpPr>
            <p:cNvPr id="17430" name="矩形 1"/>
            <p:cNvSpPr/>
            <p:nvPr/>
          </p:nvSpPr>
          <p:spPr>
            <a:xfrm>
              <a:off x="0" y="0"/>
              <a:ext cx="1616546" cy="457200"/>
            </a:xfrm>
            <a:prstGeom prst="rect">
              <a:avLst/>
            </a:prstGeom>
            <a:grpFill/>
            <a:ln w="9525">
              <a:noFill/>
            </a:ln>
          </p:spPr>
          <p:txBody>
            <a:bodyPr anchor="ctr" anchorCtr="0"/>
            <a:lstStyle/>
            <a:p>
              <a:pPr algn="ctr" eaLnBrk="1" hangingPunct="1"/>
              <a:endParaRPr lang="zh-CN" altLang="en-US" dirty="0">
                <a:solidFill>
                  <a:srgbClr val="FFFFFF"/>
                </a:solidFill>
                <a:latin typeface="Calibri" panose="020F0502020204030204" charset="0"/>
              </a:endParaRPr>
            </a:p>
          </p:txBody>
        </p:sp>
        <p:sp>
          <p:nvSpPr>
            <p:cNvPr id="17431" name="等腰三角形 2"/>
            <p:cNvSpPr/>
            <p:nvPr/>
          </p:nvSpPr>
          <p:spPr>
            <a:xfrm rot="10800000">
              <a:off x="1616547" y="0"/>
              <a:ext cx="463738" cy="457200"/>
            </a:xfrm>
            <a:prstGeom prst="triangle">
              <a:avLst>
                <a:gd name="adj" fmla="val 100000"/>
              </a:avLst>
            </a:prstGeom>
            <a:grpFill/>
            <a:ln w="9525">
              <a:noFill/>
            </a:ln>
          </p:spPr>
          <p:txBody>
            <a:bodyPr anchor="ctr" anchorCtr="0"/>
            <a:lstStyle/>
            <a:p>
              <a:pPr algn="ctr" eaLnBrk="1" hangingPunct="1"/>
              <a:endParaRPr lang="zh-CN" altLang="en-US" dirty="0">
                <a:solidFill>
                  <a:srgbClr val="FFFFFF"/>
                </a:solidFill>
                <a:latin typeface="Calibri" panose="020F0502020204030204" charset="0"/>
              </a:endParaRPr>
            </a:p>
          </p:txBody>
        </p:sp>
      </p:grpSp>
      <p:sp>
        <p:nvSpPr>
          <p:cNvPr id="17411" name="文本框 13"/>
          <p:cNvSpPr txBox="1"/>
          <p:nvPr/>
        </p:nvSpPr>
        <p:spPr>
          <a:xfrm>
            <a:off x="355465" y="64735"/>
            <a:ext cx="4035711" cy="523220"/>
          </a:xfrm>
          <a:prstGeom prst="rect">
            <a:avLst/>
          </a:prstGeom>
          <a:noFill/>
          <a:ln w="9525">
            <a:noFill/>
          </a:ln>
        </p:spPr>
        <p:txBody>
          <a:bodyPr wrap="square">
            <a:spAutoFit/>
          </a:bodyPr>
          <a:lstStyle/>
          <a:p>
            <a:pPr eaLnBrk="1" hangingPunct="1"/>
            <a:r>
              <a:rPr lang="en-US" altLang="zh-CN" sz="2800" b="1" dirty="0">
                <a:solidFill>
                  <a:srgbClr val="FFFFFF"/>
                </a:solidFill>
                <a:ea typeface="微软雅黑" panose="020B0503020204020204" charset="-122"/>
              </a:rPr>
              <a:t>Technical parameter</a:t>
            </a:r>
            <a:endParaRPr lang="zh-CN" altLang="en-US" sz="2800" b="1" dirty="0">
              <a:solidFill>
                <a:srgbClr val="FFFFFF"/>
              </a:solidFill>
              <a:ea typeface="微软雅黑" panose="020B0503020204020204" charset="-122"/>
            </a:endParaRPr>
          </a:p>
        </p:txBody>
      </p:sp>
      <p:sp>
        <p:nvSpPr>
          <p:cNvPr id="29" name="文本框 28"/>
          <p:cNvSpPr txBox="1"/>
          <p:nvPr>
            <p:custDataLst>
              <p:tags r:id="rId1"/>
            </p:custDataLst>
          </p:nvPr>
        </p:nvSpPr>
        <p:spPr>
          <a:xfrm>
            <a:off x="942205" y="943341"/>
            <a:ext cx="1300480" cy="460375"/>
          </a:xfrm>
          <a:prstGeom prst="rect">
            <a:avLst/>
          </a:prstGeom>
          <a:noFill/>
        </p:spPr>
        <p:txBody>
          <a:bodyPr wrap="none" rtlCol="0" anchor="t">
            <a:spAutoFit/>
          </a:bodyPr>
          <a:lstStyle/>
          <a:p>
            <a:r>
              <a:rPr lang="en-US" altLang="zh-CN" sz="2400" b="1" dirty="0">
                <a:latin typeface="微软雅黑" panose="020B0503020204020204" charset="-122"/>
                <a:ea typeface="微软雅黑" panose="020B0503020204020204" charset="-122"/>
                <a:cs typeface="微软雅黑" panose="020B0503020204020204" charset="-122"/>
                <a:sym typeface="+mn-ea"/>
              </a:rPr>
              <a:t>RAEM2</a:t>
            </a:r>
          </a:p>
        </p:txBody>
      </p:sp>
      <p:sp>
        <p:nvSpPr>
          <p:cNvPr id="24580" name="椭圆 3"/>
          <p:cNvSpPr/>
          <p:nvPr>
            <p:custDataLst>
              <p:tags r:id="rId2"/>
            </p:custDataLst>
          </p:nvPr>
        </p:nvSpPr>
        <p:spPr>
          <a:xfrm>
            <a:off x="355465" y="975091"/>
            <a:ext cx="415925" cy="397510"/>
          </a:xfrm>
          <a:prstGeom prst="ellipse">
            <a:avLst/>
          </a:prstGeom>
          <a:solidFill>
            <a:srgbClr val="CCCB8C"/>
          </a:solidFill>
          <a:ln w="9525">
            <a:noFill/>
          </a:ln>
        </p:spPr>
        <p:txBody>
          <a:bodyPr anchor="ctr" anchorCtr="0"/>
          <a:lstStyle/>
          <a:p>
            <a:pPr algn="ctr" eaLnBrk="1" hangingPunct="1"/>
            <a:endParaRPr lang="zh-CN" altLang="en-US" dirty="0">
              <a:solidFill>
                <a:srgbClr val="FFFFFF"/>
              </a:solidFill>
              <a:latin typeface="Calibri" panose="020F0502020204030204" charset="0"/>
            </a:endParaRPr>
          </a:p>
        </p:txBody>
      </p:sp>
      <p:graphicFrame>
        <p:nvGraphicFramePr>
          <p:cNvPr id="2" name="表格 1">
            <a:extLst>
              <a:ext uri="{FF2B5EF4-FFF2-40B4-BE49-F238E27FC236}">
                <a16:creationId xmlns:a16="http://schemas.microsoft.com/office/drawing/2014/main" id="{8D625489-AD99-6DAD-3F05-BE84514E77CA}"/>
              </a:ext>
            </a:extLst>
          </p:cNvPr>
          <p:cNvGraphicFramePr>
            <a:graphicFrameLocks noGrp="1"/>
          </p:cNvGraphicFramePr>
          <p:nvPr>
            <p:extLst>
              <p:ext uri="{D42A27DB-BD31-4B8C-83A1-F6EECF244321}">
                <p14:modId xmlns:p14="http://schemas.microsoft.com/office/powerpoint/2010/main" val="551348230"/>
              </p:ext>
            </p:extLst>
          </p:nvPr>
        </p:nvGraphicFramePr>
        <p:xfrm>
          <a:off x="2696665" y="943341"/>
          <a:ext cx="8160387" cy="5427444"/>
        </p:xfrm>
        <a:graphic>
          <a:graphicData uri="http://schemas.openxmlformats.org/drawingml/2006/table">
            <a:tbl>
              <a:tblPr firstRow="1" firstCol="1" bandRow="1">
                <a:tableStyleId>{BC89EF96-8CEA-46FF-86C4-4CE0E7609802}</a:tableStyleId>
              </a:tblPr>
              <a:tblGrid>
                <a:gridCol w="1375748">
                  <a:extLst>
                    <a:ext uri="{9D8B030D-6E8A-4147-A177-3AD203B41FA5}">
                      <a16:colId xmlns:a16="http://schemas.microsoft.com/office/drawing/2014/main" val="3109351854"/>
                    </a:ext>
                  </a:extLst>
                </a:gridCol>
                <a:gridCol w="2542384">
                  <a:extLst>
                    <a:ext uri="{9D8B030D-6E8A-4147-A177-3AD203B41FA5}">
                      <a16:colId xmlns:a16="http://schemas.microsoft.com/office/drawing/2014/main" val="1985569858"/>
                    </a:ext>
                  </a:extLst>
                </a:gridCol>
                <a:gridCol w="2402518">
                  <a:extLst>
                    <a:ext uri="{9D8B030D-6E8A-4147-A177-3AD203B41FA5}">
                      <a16:colId xmlns:a16="http://schemas.microsoft.com/office/drawing/2014/main" val="4195975789"/>
                    </a:ext>
                  </a:extLst>
                </a:gridCol>
                <a:gridCol w="1839737">
                  <a:extLst>
                    <a:ext uri="{9D8B030D-6E8A-4147-A177-3AD203B41FA5}">
                      <a16:colId xmlns:a16="http://schemas.microsoft.com/office/drawing/2014/main" val="1735342146"/>
                    </a:ext>
                  </a:extLst>
                </a:gridCol>
              </a:tblGrid>
              <a:tr h="412305">
                <a:tc>
                  <a:txBody>
                    <a:bodyPr/>
                    <a:lstStyle/>
                    <a:p>
                      <a:pPr algn="ctr">
                        <a:lnSpc>
                          <a:spcPct val="150000"/>
                        </a:lnSpc>
                      </a:pPr>
                      <a:r>
                        <a:rPr lang="en-US" altLang="zh-CN" sz="1200" dirty="0"/>
                        <a:t>Channel</a:t>
                      </a:r>
                      <a:endParaRPr lang="en-US" sz="1200" dirty="0"/>
                    </a:p>
                  </a:txBody>
                  <a:tcPr marL="68580" marR="68580" marT="0" marB="0"/>
                </a:tc>
                <a:tc>
                  <a:txBody>
                    <a:bodyPr/>
                    <a:lstStyle/>
                    <a:p>
                      <a:pPr algn="ctr">
                        <a:lnSpc>
                          <a:spcPct val="150000"/>
                        </a:lnSpc>
                      </a:pPr>
                      <a:r>
                        <a:rPr lang="en-US" sz="1200" b="0" dirty="0"/>
                        <a:t>Single channel</a:t>
                      </a:r>
                    </a:p>
                  </a:txBody>
                  <a:tcPr marL="68580" marR="68580" marT="0" marB="0"/>
                </a:tc>
                <a:tc>
                  <a:txBody>
                    <a:bodyPr/>
                    <a:lstStyle/>
                    <a:p>
                      <a:pPr algn="ctr">
                        <a:lnSpc>
                          <a:spcPct val="150000"/>
                        </a:lnSpc>
                      </a:pPr>
                      <a:r>
                        <a:rPr lang="en-US" sz="1200" b="1" dirty="0"/>
                        <a:t>Sampling accuracy</a:t>
                      </a:r>
                    </a:p>
                  </a:txBody>
                  <a:tcPr marL="68580" marR="68580" marT="0" marB="0"/>
                </a:tc>
                <a:tc>
                  <a:txBody>
                    <a:bodyPr/>
                    <a:lstStyle/>
                    <a:p>
                      <a:pPr algn="ctr">
                        <a:lnSpc>
                          <a:spcPct val="150000"/>
                        </a:lnSpc>
                      </a:pPr>
                      <a:r>
                        <a:rPr lang="en-US" sz="1200" b="0" dirty="0"/>
                        <a:t>16-bit</a:t>
                      </a:r>
                    </a:p>
                  </a:txBody>
                  <a:tcPr marL="68580" marR="68580" marT="0" marB="0"/>
                </a:tc>
                <a:extLst>
                  <a:ext uri="{0D108BD9-81ED-4DB2-BD59-A6C34878D82A}">
                    <a16:rowId xmlns:a16="http://schemas.microsoft.com/office/drawing/2014/main" val="2252958134"/>
                  </a:ext>
                </a:extLst>
              </a:tr>
              <a:tr h="326707">
                <a:tc>
                  <a:txBody>
                    <a:bodyPr/>
                    <a:lstStyle/>
                    <a:p>
                      <a:pPr algn="ctr">
                        <a:lnSpc>
                          <a:spcPct val="150000"/>
                        </a:lnSpc>
                      </a:pPr>
                      <a:r>
                        <a:rPr lang="en-US" sz="1200" dirty="0"/>
                        <a:t>Trigger method</a:t>
                      </a:r>
                    </a:p>
                  </a:txBody>
                  <a:tcPr marL="68580" marR="68580" marT="0" marB="0"/>
                </a:tc>
                <a:tc>
                  <a:txBody>
                    <a:bodyPr/>
                    <a:lstStyle/>
                    <a:p>
                      <a:pPr algn="ctr">
                        <a:lnSpc>
                          <a:spcPct val="150000"/>
                        </a:lnSpc>
                      </a:pPr>
                      <a:r>
                        <a:rPr lang="en-US" sz="1200" dirty="0"/>
                        <a:t>Time trigger</a:t>
                      </a:r>
                    </a:p>
                  </a:txBody>
                  <a:tcPr marL="68580" marR="68580" marT="0" marB="0"/>
                </a:tc>
                <a:tc>
                  <a:txBody>
                    <a:bodyPr/>
                    <a:lstStyle/>
                    <a:p>
                      <a:pPr algn="ctr">
                        <a:lnSpc>
                          <a:spcPct val="150000"/>
                        </a:lnSpc>
                      </a:pPr>
                      <a:r>
                        <a:rPr lang="en-US" sz="1200" b="1" dirty="0"/>
                        <a:t>         System noise	</a:t>
                      </a:r>
                    </a:p>
                  </a:txBody>
                  <a:tcPr marL="68580" marR="68580" marT="0" marB="0"/>
                </a:tc>
                <a:tc>
                  <a:txBody>
                    <a:bodyPr/>
                    <a:lstStyle/>
                    <a:p>
                      <a:pPr algn="ctr">
                        <a:lnSpc>
                          <a:spcPct val="150000"/>
                        </a:lnSpc>
                      </a:pPr>
                      <a:r>
                        <a:rPr lang="en-US" sz="1200" dirty="0"/>
                        <a:t>&lt;30dB</a:t>
                      </a:r>
                    </a:p>
                  </a:txBody>
                  <a:tcPr marL="68580" marR="68580" marT="0" marB="0"/>
                </a:tc>
                <a:extLst>
                  <a:ext uri="{0D108BD9-81ED-4DB2-BD59-A6C34878D82A}">
                    <a16:rowId xmlns:a16="http://schemas.microsoft.com/office/drawing/2014/main" val="2673377346"/>
                  </a:ext>
                </a:extLst>
              </a:tr>
              <a:tr h="386875">
                <a:tc>
                  <a:txBody>
                    <a:bodyPr/>
                    <a:lstStyle/>
                    <a:p>
                      <a:pPr algn="ctr">
                        <a:lnSpc>
                          <a:spcPct val="150000"/>
                        </a:lnSpc>
                      </a:pPr>
                      <a:r>
                        <a:rPr lang="en-US" sz="1200" dirty="0"/>
                        <a:t>Sampling rate</a:t>
                      </a:r>
                    </a:p>
                  </a:txBody>
                  <a:tcPr marL="68580" marR="68580" marT="0" marB="0"/>
                </a:tc>
                <a:tc>
                  <a:txBody>
                    <a:bodyPr/>
                    <a:lstStyle/>
                    <a:p>
                      <a:pPr algn="ctr">
                        <a:lnSpc>
                          <a:spcPct val="150000"/>
                        </a:lnSpc>
                      </a:pPr>
                      <a:r>
                        <a:rPr lang="en-US" sz="1200" dirty="0"/>
                        <a:t>Max.2M/s per channel</a:t>
                      </a:r>
                    </a:p>
                  </a:txBody>
                  <a:tcPr marL="68580" marR="68580" marT="0" marB="0"/>
                </a:tc>
                <a:tc>
                  <a:txBody>
                    <a:bodyPr/>
                    <a:lstStyle/>
                    <a:p>
                      <a:pPr algn="ctr">
                        <a:lnSpc>
                          <a:spcPct val="150000"/>
                        </a:lnSpc>
                      </a:pPr>
                      <a:r>
                        <a:rPr lang="en-US" sz="1200" b="1" kern="1200" dirty="0">
                          <a:solidFill>
                            <a:schemeClr val="tx1"/>
                          </a:solidFill>
                          <a:latin typeface="+mn-lt"/>
                          <a:ea typeface="+mn-ea"/>
                          <a:cs typeface="+mn-cs"/>
                        </a:rPr>
                        <a:t>        Dynamic range</a:t>
                      </a:r>
                      <a:r>
                        <a:rPr lang="en-US" sz="1200" b="1" dirty="0"/>
                        <a:t>	</a:t>
                      </a:r>
                    </a:p>
                  </a:txBody>
                  <a:tcPr marL="68580" marR="68580" marT="0" marB="0"/>
                </a:tc>
                <a:tc>
                  <a:txBody>
                    <a:bodyPr/>
                    <a:lstStyle/>
                    <a:p>
                      <a:pPr algn="ctr">
                        <a:lnSpc>
                          <a:spcPct val="150000"/>
                        </a:lnSpc>
                      </a:pPr>
                      <a:r>
                        <a:rPr lang="en-US" sz="1200" dirty="0"/>
                        <a:t>70dB</a:t>
                      </a:r>
                    </a:p>
                  </a:txBody>
                  <a:tcPr marL="68580" marR="68580" marT="0" marB="0"/>
                </a:tc>
                <a:extLst>
                  <a:ext uri="{0D108BD9-81ED-4DB2-BD59-A6C34878D82A}">
                    <a16:rowId xmlns:a16="http://schemas.microsoft.com/office/drawing/2014/main" val="352269763"/>
                  </a:ext>
                </a:extLst>
              </a:tr>
              <a:tr h="326707">
                <a:tc>
                  <a:txBody>
                    <a:bodyPr/>
                    <a:lstStyle/>
                    <a:p>
                      <a:pPr algn="ctr">
                        <a:lnSpc>
                          <a:spcPct val="150000"/>
                        </a:lnSpc>
                      </a:pPr>
                      <a:r>
                        <a:rPr lang="en-US" sz="1200"/>
                        <a:t>Protect grade</a:t>
                      </a:r>
                    </a:p>
                  </a:txBody>
                  <a:tcPr marL="68580" marR="68580" marT="0" marB="0"/>
                </a:tc>
                <a:tc>
                  <a:txBody>
                    <a:bodyPr/>
                    <a:lstStyle/>
                    <a:p>
                      <a:pPr algn="ctr">
                        <a:lnSpc>
                          <a:spcPct val="150000"/>
                        </a:lnSpc>
                      </a:pPr>
                      <a:r>
                        <a:rPr lang="en-US" sz="1200"/>
                        <a:t>IP65</a:t>
                      </a:r>
                    </a:p>
                  </a:txBody>
                  <a:tcPr marL="68580" marR="68580" marT="0" marB="0"/>
                </a:tc>
                <a:tc>
                  <a:txBody>
                    <a:bodyPr/>
                    <a:lstStyle/>
                    <a:p>
                      <a:pPr algn="ctr">
                        <a:lnSpc>
                          <a:spcPct val="150000"/>
                        </a:lnSpc>
                      </a:pPr>
                      <a:r>
                        <a:rPr lang="en-US" sz="1200" b="1" dirty="0"/>
                        <a:t>Input bandwidth</a:t>
                      </a:r>
                    </a:p>
                  </a:txBody>
                  <a:tcPr marL="68580" marR="68580" marT="0" marB="0"/>
                </a:tc>
                <a:tc>
                  <a:txBody>
                    <a:bodyPr/>
                    <a:lstStyle/>
                    <a:p>
                      <a:pPr algn="ctr">
                        <a:lnSpc>
                          <a:spcPct val="150000"/>
                        </a:lnSpc>
                      </a:pPr>
                      <a:r>
                        <a:rPr lang="en-US" sz="1200" dirty="0"/>
                        <a:t>10KHz-800KHz</a:t>
                      </a:r>
                    </a:p>
                  </a:txBody>
                  <a:tcPr marL="68580" marR="68580" marT="0" marB="0"/>
                </a:tc>
                <a:extLst>
                  <a:ext uri="{0D108BD9-81ED-4DB2-BD59-A6C34878D82A}">
                    <a16:rowId xmlns:a16="http://schemas.microsoft.com/office/drawing/2014/main" val="2538355145"/>
                  </a:ext>
                </a:extLst>
              </a:tr>
              <a:tr h="680597">
                <a:tc>
                  <a:txBody>
                    <a:bodyPr/>
                    <a:lstStyle/>
                    <a:p>
                      <a:pPr algn="ctr">
                        <a:lnSpc>
                          <a:spcPct val="150000"/>
                        </a:lnSpc>
                      </a:pPr>
                      <a:r>
                        <a:rPr lang="en-US" sz="1200" dirty="0"/>
                        <a:t>Digital filter</a:t>
                      </a:r>
                    </a:p>
                  </a:txBody>
                  <a:tcPr marL="68580" marR="68580" marT="0" marB="0"/>
                </a:tc>
                <a:tc gridSpan="3">
                  <a:txBody>
                    <a:bodyPr/>
                    <a:lstStyle/>
                    <a:p>
                      <a:pPr algn="ctr">
                        <a:lnSpc>
                          <a:spcPct val="150000"/>
                        </a:lnSpc>
                      </a:pPr>
                      <a:r>
                        <a:rPr lang="en-US" sz="1200" dirty="0"/>
                        <a:t>Any value within 0KHz~1000KHz can be set freely, </a:t>
                      </a:r>
                    </a:p>
                    <a:p>
                      <a:pPr algn="ctr">
                        <a:lnSpc>
                          <a:spcPct val="150000"/>
                        </a:lnSpc>
                      </a:pPr>
                      <a:r>
                        <a:rPr lang="en-US" sz="1200" dirty="0"/>
                        <a:t>high pass, low pass, band pass</a:t>
                      </a:r>
                    </a:p>
                  </a:txBody>
                  <a:tcPr marL="68580" marR="68580" marT="0" marB="0"/>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218811666"/>
                  </a:ext>
                </a:extLst>
              </a:tr>
              <a:tr h="680597">
                <a:tc>
                  <a:txBody>
                    <a:bodyPr/>
                    <a:lstStyle/>
                    <a:p>
                      <a:pPr algn="ctr">
                        <a:lnSpc>
                          <a:spcPct val="150000"/>
                        </a:lnSpc>
                      </a:pPr>
                      <a:r>
                        <a:rPr lang="en-US" sz="1200"/>
                        <a:t>Sensor</a:t>
                      </a:r>
                    </a:p>
                  </a:txBody>
                  <a:tcPr marL="68580" marR="68580" marT="0" marB="0"/>
                </a:tc>
                <a:tc gridSpan="3">
                  <a:txBody>
                    <a:bodyPr/>
                    <a:lstStyle/>
                    <a:p>
                      <a:pPr algn="ctr">
                        <a:lnSpc>
                          <a:spcPct val="150000"/>
                        </a:lnSpc>
                      </a:pPr>
                      <a:r>
                        <a:rPr lang="en-US" sz="1200" dirty="0"/>
                        <a:t>Integral sensors with built-in preamplifier</a:t>
                      </a:r>
                    </a:p>
                    <a:p>
                      <a:pPr algn="ctr">
                        <a:lnSpc>
                          <a:spcPct val="150000"/>
                        </a:lnSpc>
                      </a:pPr>
                      <a:r>
                        <a:rPr lang="en-US" sz="1200" dirty="0"/>
                        <a:t>(Choose one of three preamp options when ordering: 40dB28V, 34dB12V or 26dB5V)</a:t>
                      </a:r>
                    </a:p>
                  </a:txBody>
                  <a:tcPr marL="68580" marR="68580" marT="0" marB="0"/>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791682334"/>
                  </a:ext>
                </a:extLst>
              </a:tr>
              <a:tr h="326707">
                <a:tc>
                  <a:txBody>
                    <a:bodyPr/>
                    <a:lstStyle/>
                    <a:p>
                      <a:pPr algn="ctr">
                        <a:lnSpc>
                          <a:spcPct val="150000"/>
                        </a:lnSpc>
                      </a:pPr>
                      <a:r>
                        <a:rPr lang="en-US" sz="1200"/>
                        <a:t>Data output</a:t>
                      </a:r>
                    </a:p>
                  </a:txBody>
                  <a:tcPr marL="68580" marR="68580" marT="0" marB="0"/>
                </a:tc>
                <a:tc gridSpan="3">
                  <a:txBody>
                    <a:bodyPr/>
                    <a:lstStyle/>
                    <a:p>
                      <a:pPr algn="ctr">
                        <a:lnSpc>
                          <a:spcPct val="150000"/>
                        </a:lnSpc>
                      </a:pPr>
                      <a:r>
                        <a:rPr lang="en-US" sz="1200" dirty="0"/>
                        <a:t>Waveform, AE parameters and parameter rating</a:t>
                      </a:r>
                    </a:p>
                  </a:txBody>
                  <a:tcPr marL="68580" marR="68580" marT="0" marB="0"/>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757813878"/>
                  </a:ext>
                </a:extLst>
              </a:tr>
              <a:tr h="326707">
                <a:tc>
                  <a:txBody>
                    <a:bodyPr/>
                    <a:lstStyle/>
                    <a:p>
                      <a:pPr algn="ctr">
                        <a:lnSpc>
                          <a:spcPct val="150000"/>
                        </a:lnSpc>
                      </a:pPr>
                      <a:r>
                        <a:rPr lang="en-US" sz="1200"/>
                        <a:t>AE parameter</a:t>
                      </a:r>
                    </a:p>
                  </a:txBody>
                  <a:tcPr marL="68580" marR="68580" marT="0" marB="0"/>
                </a:tc>
                <a:tc gridSpan="3">
                  <a:txBody>
                    <a:bodyPr/>
                    <a:lstStyle/>
                    <a:p>
                      <a:pPr algn="ctr">
                        <a:lnSpc>
                          <a:spcPct val="150000"/>
                        </a:lnSpc>
                      </a:pPr>
                      <a:r>
                        <a:rPr lang="en-US" sz="1200" dirty="0"/>
                        <a:t>Amplitude, energy, RMS，ASL</a:t>
                      </a:r>
                    </a:p>
                  </a:txBody>
                  <a:tcPr marL="68580" marR="68580" marT="0" marB="0"/>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953287808"/>
                  </a:ext>
                </a:extLst>
              </a:tr>
              <a:tr h="326707">
                <a:tc>
                  <a:txBody>
                    <a:bodyPr/>
                    <a:lstStyle/>
                    <a:p>
                      <a:pPr algn="ctr">
                        <a:lnSpc>
                          <a:spcPct val="150000"/>
                        </a:lnSpc>
                      </a:pPr>
                      <a:r>
                        <a:rPr lang="en-US" sz="1200"/>
                        <a:t>SD card</a:t>
                      </a:r>
                    </a:p>
                  </a:txBody>
                  <a:tcPr marL="68580" marR="68580" marT="0" marB="0"/>
                </a:tc>
                <a:tc gridSpan="3">
                  <a:txBody>
                    <a:bodyPr/>
                    <a:lstStyle/>
                    <a:p>
                      <a:pPr algn="ctr">
                        <a:lnSpc>
                          <a:spcPct val="150000"/>
                        </a:lnSpc>
                      </a:pPr>
                      <a:r>
                        <a:rPr lang="en-US" sz="1200" dirty="0"/>
                        <a:t>64G（can be expanded up to 512G）</a:t>
                      </a:r>
                    </a:p>
                  </a:txBody>
                  <a:tcPr marL="68580" marR="68580" marT="0" marB="0"/>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582158496"/>
                  </a:ext>
                </a:extLst>
              </a:tr>
              <a:tr h="326707">
                <a:tc>
                  <a:txBody>
                    <a:bodyPr/>
                    <a:lstStyle/>
                    <a:p>
                      <a:pPr algn="ctr">
                        <a:lnSpc>
                          <a:spcPct val="150000"/>
                        </a:lnSpc>
                      </a:pPr>
                      <a:r>
                        <a:rPr lang="en-US" sz="1200"/>
                        <a:t>Comm method</a:t>
                      </a:r>
                    </a:p>
                  </a:txBody>
                  <a:tcPr marL="68580" marR="68580" marT="0" marB="0"/>
                </a:tc>
                <a:tc gridSpan="3">
                  <a:txBody>
                    <a:bodyPr/>
                    <a:lstStyle/>
                    <a:p>
                      <a:pPr algn="ctr">
                        <a:lnSpc>
                          <a:spcPct val="150000"/>
                        </a:lnSpc>
                      </a:pPr>
                      <a:r>
                        <a:rPr lang="en-US" sz="1200" dirty="0"/>
                        <a:t>4G、network port、Wi-Fi、RS485（customized with NB-IOT, Lora etc.）</a:t>
                      </a:r>
                    </a:p>
                  </a:txBody>
                  <a:tcPr marL="68580" marR="68580" marT="0" marB="0"/>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199053227"/>
                  </a:ext>
                </a:extLst>
              </a:tr>
              <a:tr h="326707">
                <a:tc>
                  <a:txBody>
                    <a:bodyPr/>
                    <a:lstStyle/>
                    <a:p>
                      <a:pPr algn="ctr">
                        <a:lnSpc>
                          <a:spcPct val="150000"/>
                        </a:lnSpc>
                      </a:pPr>
                      <a:r>
                        <a:rPr lang="en-US" sz="1200"/>
                        <a:t>Working temp.</a:t>
                      </a:r>
                    </a:p>
                  </a:txBody>
                  <a:tcPr marL="68580" marR="68580" marT="0" marB="0"/>
                </a:tc>
                <a:tc gridSpan="3">
                  <a:txBody>
                    <a:bodyPr/>
                    <a:lstStyle/>
                    <a:p>
                      <a:pPr algn="ctr">
                        <a:lnSpc>
                          <a:spcPct val="150000"/>
                        </a:lnSpc>
                      </a:pPr>
                      <a:r>
                        <a:rPr lang="en-US" sz="1200" dirty="0"/>
                        <a:t>-20℃~60℃（Wi-Fi version: 0℃~60℃）</a:t>
                      </a:r>
                    </a:p>
                  </a:txBody>
                  <a:tcPr marL="68580" marR="68580" marT="0" marB="0"/>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782185164"/>
                  </a:ext>
                </a:extLst>
              </a:tr>
              <a:tr h="326707">
                <a:tc>
                  <a:txBody>
                    <a:bodyPr/>
                    <a:lstStyle/>
                    <a:p>
                      <a:pPr algn="ctr">
                        <a:lnSpc>
                          <a:spcPct val="150000"/>
                        </a:lnSpc>
                      </a:pPr>
                      <a:r>
                        <a:rPr lang="en-US" sz="1200"/>
                        <a:t>Power supply</a:t>
                      </a:r>
                    </a:p>
                  </a:txBody>
                  <a:tcPr marL="68580" marR="68580" marT="0" marB="0"/>
                </a:tc>
                <a:tc gridSpan="3">
                  <a:txBody>
                    <a:bodyPr/>
                    <a:lstStyle/>
                    <a:p>
                      <a:pPr algn="ctr">
                        <a:lnSpc>
                          <a:spcPct val="150000"/>
                        </a:lnSpc>
                      </a:pPr>
                      <a:r>
                        <a:rPr lang="en-US" sz="1200" dirty="0"/>
                        <a:t>Battery or external power supply (DC 12V)</a:t>
                      </a:r>
                    </a:p>
                  </a:txBody>
                  <a:tcPr marL="68580" marR="68580" marT="0" marB="0"/>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271150999"/>
                  </a:ext>
                </a:extLst>
              </a:tr>
              <a:tr h="326707">
                <a:tc>
                  <a:txBody>
                    <a:bodyPr/>
                    <a:lstStyle/>
                    <a:p>
                      <a:pPr algn="ctr">
                        <a:lnSpc>
                          <a:spcPct val="150000"/>
                        </a:lnSpc>
                      </a:pPr>
                      <a:r>
                        <a:rPr lang="en-US" sz="1200"/>
                        <a:t>Size (D x H)</a:t>
                      </a:r>
                    </a:p>
                  </a:txBody>
                  <a:tcPr marL="68580" marR="68580" marT="0" marB="0"/>
                </a:tc>
                <a:tc gridSpan="3">
                  <a:txBody>
                    <a:bodyPr/>
                    <a:lstStyle/>
                    <a:p>
                      <a:pPr algn="ctr">
                        <a:lnSpc>
                          <a:spcPct val="150000"/>
                        </a:lnSpc>
                      </a:pPr>
                      <a:r>
                        <a:rPr lang="en-US" sz="1200" dirty="0"/>
                        <a:t>62mm x 50-120mm (customized)</a:t>
                      </a:r>
                    </a:p>
                  </a:txBody>
                  <a:tcPr marL="68580" marR="68580" marT="0" marB="0"/>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530343992"/>
                  </a:ext>
                </a:extLst>
              </a:tr>
              <a:tr h="326707">
                <a:tc>
                  <a:txBody>
                    <a:bodyPr/>
                    <a:lstStyle/>
                    <a:p>
                      <a:pPr algn="ctr">
                        <a:lnSpc>
                          <a:spcPct val="150000"/>
                        </a:lnSpc>
                      </a:pPr>
                      <a:r>
                        <a:rPr lang="en-US" sz="1200"/>
                        <a:t>Installation</a:t>
                      </a:r>
                    </a:p>
                  </a:txBody>
                  <a:tcPr marL="68580" marR="68580" marT="0" marB="0"/>
                </a:tc>
                <a:tc gridSpan="3">
                  <a:txBody>
                    <a:bodyPr/>
                    <a:lstStyle/>
                    <a:p>
                      <a:pPr algn="ctr">
                        <a:lnSpc>
                          <a:spcPct val="150000"/>
                        </a:lnSpc>
                      </a:pPr>
                      <a:r>
                        <a:rPr lang="en-US" sz="1200" dirty="0"/>
                        <a:t>Magnetic base, can be adsorbed on the surface of the metal object</a:t>
                      </a:r>
                    </a:p>
                  </a:txBody>
                  <a:tcPr marL="68580" marR="68580" marT="0" marB="0"/>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24051989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580"/>
                                        </p:tgtEl>
                                        <p:attrNameLst>
                                          <p:attrName>style.visibility</p:attrName>
                                        </p:attrNameLst>
                                      </p:cBhvr>
                                      <p:to>
                                        <p:strVal val="visible"/>
                                      </p:to>
                                    </p:set>
                                    <p:animEffect transition="in" filter="wipe(down)">
                                      <p:cBhvr>
                                        <p:cTn id="10"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24580" grpId="0" bldLvl="0" animBg="1"/>
      <p:bldP spid="2458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9" name="文本框 28"/>
          <p:cNvSpPr txBox="1"/>
          <p:nvPr>
            <p:custDataLst>
              <p:tags r:id="rId1"/>
            </p:custDataLst>
          </p:nvPr>
        </p:nvSpPr>
        <p:spPr>
          <a:xfrm>
            <a:off x="1038755" y="953529"/>
            <a:ext cx="1300480" cy="460375"/>
          </a:xfrm>
          <a:prstGeom prst="rect">
            <a:avLst/>
          </a:prstGeom>
          <a:noFill/>
        </p:spPr>
        <p:txBody>
          <a:bodyPr wrap="none" rtlCol="0" anchor="t">
            <a:spAutoFit/>
          </a:bodyPr>
          <a:lstStyle/>
          <a:p>
            <a:r>
              <a:rPr lang="en-US" altLang="zh-CN" sz="2400" b="1" dirty="0">
                <a:latin typeface="微软雅黑" panose="020B0503020204020204" charset="-122"/>
                <a:ea typeface="微软雅黑" panose="020B0503020204020204" charset="-122"/>
                <a:cs typeface="微软雅黑" panose="020B0503020204020204" charset="-122"/>
                <a:sym typeface="+mn-ea"/>
              </a:rPr>
              <a:t>RAEM1</a:t>
            </a:r>
          </a:p>
        </p:txBody>
      </p:sp>
      <p:sp>
        <p:nvSpPr>
          <p:cNvPr id="24580" name="椭圆 3"/>
          <p:cNvSpPr/>
          <p:nvPr>
            <p:custDataLst>
              <p:tags r:id="rId2"/>
            </p:custDataLst>
          </p:nvPr>
        </p:nvSpPr>
        <p:spPr>
          <a:xfrm>
            <a:off x="452015" y="985279"/>
            <a:ext cx="415925" cy="397510"/>
          </a:xfrm>
          <a:prstGeom prst="ellipse">
            <a:avLst/>
          </a:prstGeom>
          <a:solidFill>
            <a:srgbClr val="CCCB8C"/>
          </a:solidFill>
          <a:ln w="9525">
            <a:noFill/>
          </a:ln>
        </p:spPr>
        <p:txBody>
          <a:bodyPr anchor="ctr" anchorCtr="0"/>
          <a:lstStyle/>
          <a:p>
            <a:pPr algn="ctr" eaLnBrk="1" hangingPunct="1"/>
            <a:endParaRPr lang="zh-CN" altLang="en-US" dirty="0">
              <a:solidFill>
                <a:srgbClr val="FFFFFF"/>
              </a:solidFill>
              <a:latin typeface="Calibri" panose="020F0502020204030204" charset="0"/>
            </a:endParaRPr>
          </a:p>
        </p:txBody>
      </p:sp>
      <p:grpSp>
        <p:nvGrpSpPr>
          <p:cNvPr id="2" name="组合 3">
            <a:extLst>
              <a:ext uri="{FF2B5EF4-FFF2-40B4-BE49-F238E27FC236}">
                <a16:creationId xmlns:a16="http://schemas.microsoft.com/office/drawing/2014/main" id="{3131C483-1610-B102-391C-C9D7261937B9}"/>
              </a:ext>
            </a:extLst>
          </p:cNvPr>
          <p:cNvGrpSpPr/>
          <p:nvPr/>
        </p:nvGrpSpPr>
        <p:grpSpPr>
          <a:xfrm>
            <a:off x="-2" y="0"/>
            <a:ext cx="5252721" cy="670560"/>
            <a:chOff x="0" y="0"/>
            <a:chExt cx="2080285" cy="457200"/>
          </a:xfrm>
          <a:solidFill>
            <a:srgbClr val="D0CF8F"/>
          </a:solidFill>
        </p:grpSpPr>
        <p:sp>
          <p:nvSpPr>
            <p:cNvPr id="3" name="矩形 1">
              <a:extLst>
                <a:ext uri="{FF2B5EF4-FFF2-40B4-BE49-F238E27FC236}">
                  <a16:creationId xmlns:a16="http://schemas.microsoft.com/office/drawing/2014/main" id="{33CB21C8-EDD0-EE30-B379-07855FF3B307}"/>
                </a:ext>
              </a:extLst>
            </p:cNvPr>
            <p:cNvSpPr/>
            <p:nvPr/>
          </p:nvSpPr>
          <p:spPr>
            <a:xfrm>
              <a:off x="0" y="0"/>
              <a:ext cx="1616546" cy="457200"/>
            </a:xfrm>
            <a:prstGeom prst="rect">
              <a:avLst/>
            </a:prstGeom>
            <a:grpFill/>
            <a:ln w="9525">
              <a:noFill/>
            </a:ln>
          </p:spPr>
          <p:txBody>
            <a:bodyPr anchor="ctr" anchorCtr="0"/>
            <a:lstStyle/>
            <a:p>
              <a:pPr algn="ctr" eaLnBrk="1" hangingPunct="1"/>
              <a:endParaRPr lang="zh-CN" altLang="en-US" dirty="0">
                <a:solidFill>
                  <a:srgbClr val="FFFFFF"/>
                </a:solidFill>
                <a:latin typeface="Calibri" panose="020F0502020204030204" charset="0"/>
              </a:endParaRPr>
            </a:p>
          </p:txBody>
        </p:sp>
        <p:sp>
          <p:nvSpPr>
            <p:cNvPr id="5" name="等腰三角形 2">
              <a:extLst>
                <a:ext uri="{FF2B5EF4-FFF2-40B4-BE49-F238E27FC236}">
                  <a16:creationId xmlns:a16="http://schemas.microsoft.com/office/drawing/2014/main" id="{987621FC-D233-9A40-A2CF-7EB0FDBEE341}"/>
                </a:ext>
              </a:extLst>
            </p:cNvPr>
            <p:cNvSpPr/>
            <p:nvPr/>
          </p:nvSpPr>
          <p:spPr>
            <a:xfrm rot="10800000">
              <a:off x="1616547" y="0"/>
              <a:ext cx="463738" cy="457200"/>
            </a:xfrm>
            <a:prstGeom prst="triangle">
              <a:avLst>
                <a:gd name="adj" fmla="val 100000"/>
              </a:avLst>
            </a:prstGeom>
            <a:grpFill/>
            <a:ln w="9525">
              <a:noFill/>
            </a:ln>
          </p:spPr>
          <p:txBody>
            <a:bodyPr anchor="ctr" anchorCtr="0"/>
            <a:lstStyle/>
            <a:p>
              <a:pPr algn="ctr" eaLnBrk="1" hangingPunct="1"/>
              <a:endParaRPr lang="zh-CN" altLang="en-US" dirty="0">
                <a:solidFill>
                  <a:srgbClr val="FFFFFF"/>
                </a:solidFill>
                <a:latin typeface="Calibri" panose="020F0502020204030204" charset="0"/>
              </a:endParaRPr>
            </a:p>
          </p:txBody>
        </p:sp>
      </p:grpSp>
      <p:sp>
        <p:nvSpPr>
          <p:cNvPr id="6" name="文本框 13">
            <a:extLst>
              <a:ext uri="{FF2B5EF4-FFF2-40B4-BE49-F238E27FC236}">
                <a16:creationId xmlns:a16="http://schemas.microsoft.com/office/drawing/2014/main" id="{D853D621-2145-CB45-CB51-E44B286212A0}"/>
              </a:ext>
            </a:extLst>
          </p:cNvPr>
          <p:cNvSpPr txBox="1"/>
          <p:nvPr/>
        </p:nvSpPr>
        <p:spPr>
          <a:xfrm>
            <a:off x="337709" y="74441"/>
            <a:ext cx="4035711" cy="523220"/>
          </a:xfrm>
          <a:prstGeom prst="rect">
            <a:avLst/>
          </a:prstGeom>
          <a:noFill/>
          <a:ln w="9525">
            <a:noFill/>
          </a:ln>
        </p:spPr>
        <p:txBody>
          <a:bodyPr wrap="square">
            <a:spAutoFit/>
          </a:bodyPr>
          <a:lstStyle/>
          <a:p>
            <a:pPr eaLnBrk="1" hangingPunct="1"/>
            <a:r>
              <a:rPr lang="en-US" altLang="zh-CN" sz="2800" b="1" dirty="0">
                <a:solidFill>
                  <a:srgbClr val="FFFFFF"/>
                </a:solidFill>
                <a:ea typeface="微软雅黑" panose="020B0503020204020204" charset="-122"/>
              </a:rPr>
              <a:t>Technical parameter</a:t>
            </a:r>
            <a:endParaRPr lang="zh-CN" altLang="en-US" sz="2800" b="1" dirty="0">
              <a:solidFill>
                <a:srgbClr val="FFFFFF"/>
              </a:solidFill>
              <a:ea typeface="微软雅黑" panose="020B0503020204020204" charset="-122"/>
            </a:endParaRPr>
          </a:p>
        </p:txBody>
      </p:sp>
      <p:graphicFrame>
        <p:nvGraphicFramePr>
          <p:cNvPr id="7" name="表格 6">
            <a:extLst>
              <a:ext uri="{FF2B5EF4-FFF2-40B4-BE49-F238E27FC236}">
                <a16:creationId xmlns:a16="http://schemas.microsoft.com/office/drawing/2014/main" id="{9CCE5615-6520-8F06-81BB-691985B06697}"/>
              </a:ext>
            </a:extLst>
          </p:cNvPr>
          <p:cNvGraphicFramePr>
            <a:graphicFrameLocks noGrp="1"/>
          </p:cNvGraphicFramePr>
          <p:nvPr>
            <p:extLst>
              <p:ext uri="{D42A27DB-BD31-4B8C-83A1-F6EECF244321}">
                <p14:modId xmlns:p14="http://schemas.microsoft.com/office/powerpoint/2010/main" val="1645993137"/>
              </p:ext>
            </p:extLst>
          </p:nvPr>
        </p:nvGraphicFramePr>
        <p:xfrm>
          <a:off x="2581170" y="922808"/>
          <a:ext cx="8661623" cy="5568420"/>
        </p:xfrm>
        <a:graphic>
          <a:graphicData uri="http://schemas.openxmlformats.org/drawingml/2006/table">
            <a:tbl>
              <a:tblPr firstRow="1" firstCol="1" bandRow="1">
                <a:tableStyleId>{BC89EF96-8CEA-46FF-86C4-4CE0E7609802}</a:tableStyleId>
              </a:tblPr>
              <a:tblGrid>
                <a:gridCol w="1566941">
                  <a:extLst>
                    <a:ext uri="{9D8B030D-6E8A-4147-A177-3AD203B41FA5}">
                      <a16:colId xmlns:a16="http://schemas.microsoft.com/office/drawing/2014/main" val="1577395284"/>
                    </a:ext>
                  </a:extLst>
                </a:gridCol>
                <a:gridCol w="2466062">
                  <a:extLst>
                    <a:ext uri="{9D8B030D-6E8A-4147-A177-3AD203B41FA5}">
                      <a16:colId xmlns:a16="http://schemas.microsoft.com/office/drawing/2014/main" val="3360833941"/>
                    </a:ext>
                  </a:extLst>
                </a:gridCol>
                <a:gridCol w="1463300">
                  <a:extLst>
                    <a:ext uri="{9D8B030D-6E8A-4147-A177-3AD203B41FA5}">
                      <a16:colId xmlns:a16="http://schemas.microsoft.com/office/drawing/2014/main" val="2781801421"/>
                    </a:ext>
                  </a:extLst>
                </a:gridCol>
                <a:gridCol w="629660">
                  <a:extLst>
                    <a:ext uri="{9D8B030D-6E8A-4147-A177-3AD203B41FA5}">
                      <a16:colId xmlns:a16="http://schemas.microsoft.com/office/drawing/2014/main" val="32213175"/>
                    </a:ext>
                  </a:extLst>
                </a:gridCol>
                <a:gridCol w="1073094">
                  <a:extLst>
                    <a:ext uri="{9D8B030D-6E8A-4147-A177-3AD203B41FA5}">
                      <a16:colId xmlns:a16="http://schemas.microsoft.com/office/drawing/2014/main" val="3053876408"/>
                    </a:ext>
                  </a:extLst>
                </a:gridCol>
                <a:gridCol w="1462566">
                  <a:extLst>
                    <a:ext uri="{9D8B030D-6E8A-4147-A177-3AD203B41FA5}">
                      <a16:colId xmlns:a16="http://schemas.microsoft.com/office/drawing/2014/main" val="3486239261"/>
                    </a:ext>
                  </a:extLst>
                </a:gridCol>
              </a:tblGrid>
              <a:tr h="342852">
                <a:tc>
                  <a:txBody>
                    <a:bodyPr/>
                    <a:lstStyle/>
                    <a:p>
                      <a:pPr algn="ctr">
                        <a:lnSpc>
                          <a:spcPct val="150000"/>
                        </a:lnSpc>
                      </a:pPr>
                      <a:r>
                        <a:rPr lang="en-US" sz="1200" dirty="0"/>
                        <a:t>Channel</a:t>
                      </a:r>
                    </a:p>
                  </a:txBody>
                  <a:tcPr marL="68580" marR="68580" marT="0" marB="0"/>
                </a:tc>
                <a:tc>
                  <a:txBody>
                    <a:bodyPr/>
                    <a:lstStyle/>
                    <a:p>
                      <a:pPr algn="ctr">
                        <a:lnSpc>
                          <a:spcPct val="150000"/>
                        </a:lnSpc>
                      </a:pPr>
                      <a:r>
                        <a:rPr lang="en-US" sz="1200" b="0" dirty="0"/>
                        <a:t>Single channel </a:t>
                      </a:r>
                    </a:p>
                  </a:txBody>
                  <a:tcPr marL="68580" marR="68580" marT="0" marB="0"/>
                </a:tc>
                <a:tc gridSpan="2">
                  <a:txBody>
                    <a:bodyPr/>
                    <a:lstStyle/>
                    <a:p>
                      <a:pPr algn="ctr">
                        <a:lnSpc>
                          <a:spcPct val="150000"/>
                        </a:lnSpc>
                      </a:pPr>
                      <a:r>
                        <a:rPr lang="en-US" sz="1200" dirty="0"/>
                        <a:t>Sampling accuracy</a:t>
                      </a:r>
                      <a:endParaRPr lang="en-US" sz="1200" b="0" dirty="0"/>
                    </a:p>
                  </a:txBody>
                  <a:tcPr marL="68580" marR="68580" marT="0" marB="0"/>
                </a:tc>
                <a:tc hMerge="1">
                  <a:txBody>
                    <a:bodyPr/>
                    <a:lstStyle/>
                    <a:p>
                      <a:pPr algn="ctr"/>
                      <a:r>
                        <a:rPr lang="en-US" sz="1200"/>
                        <a:t>Sampling accuracy</a:t>
                      </a:r>
                    </a:p>
                  </a:txBody>
                  <a:tcPr marL="68580" marR="68580" marT="0" marB="0"/>
                </a:tc>
                <a:tc gridSpan="2">
                  <a:txBody>
                    <a:bodyPr/>
                    <a:lstStyle/>
                    <a:p>
                      <a:pPr algn="ctr">
                        <a:lnSpc>
                          <a:spcPct val="150000"/>
                        </a:lnSpc>
                      </a:pPr>
                      <a:r>
                        <a:rPr lang="en-US" sz="1200" b="0"/>
                        <a:t>16-bit</a:t>
                      </a:r>
                      <a:endParaRPr lang="en-US" sz="1200" b="0" dirty="0"/>
                    </a:p>
                  </a:txBody>
                  <a:tcPr marL="68580" marR="68580" marT="0" marB="0"/>
                </a:tc>
                <a:tc hMerge="1">
                  <a:txBody>
                    <a:bodyPr/>
                    <a:lstStyle/>
                    <a:p>
                      <a:pPr algn="ctr"/>
                      <a:r>
                        <a:rPr lang="en-US" sz="1200" b="0" dirty="0"/>
                        <a:t>16-bit</a:t>
                      </a:r>
                    </a:p>
                  </a:txBody>
                  <a:tcPr marL="68580" marR="68580" marT="0" marB="0"/>
                </a:tc>
                <a:extLst>
                  <a:ext uri="{0D108BD9-81ED-4DB2-BD59-A6C34878D82A}">
                    <a16:rowId xmlns:a16="http://schemas.microsoft.com/office/drawing/2014/main" val="2818234245"/>
                  </a:ext>
                </a:extLst>
              </a:tr>
              <a:tr h="319596">
                <a:tc>
                  <a:txBody>
                    <a:bodyPr/>
                    <a:lstStyle/>
                    <a:p>
                      <a:pPr algn="ctr">
                        <a:lnSpc>
                          <a:spcPct val="150000"/>
                        </a:lnSpc>
                      </a:pPr>
                      <a:r>
                        <a:rPr lang="en-US" sz="1200"/>
                        <a:t>Trigger method</a:t>
                      </a:r>
                    </a:p>
                  </a:txBody>
                  <a:tcPr marL="68580" marR="68580" marT="0" marB="0"/>
                </a:tc>
                <a:tc>
                  <a:txBody>
                    <a:bodyPr/>
                    <a:lstStyle/>
                    <a:p>
                      <a:pPr algn="ctr">
                        <a:lnSpc>
                          <a:spcPct val="150000"/>
                        </a:lnSpc>
                      </a:pPr>
                      <a:r>
                        <a:rPr lang="en-US" sz="1200"/>
                        <a:t>Threshold/time trigger</a:t>
                      </a:r>
                    </a:p>
                  </a:txBody>
                  <a:tcPr marL="68580" marR="68580" marT="0" marB="0"/>
                </a:tc>
                <a:tc gridSpan="2">
                  <a:txBody>
                    <a:bodyPr/>
                    <a:lstStyle/>
                    <a:p>
                      <a:pPr algn="ctr">
                        <a:lnSpc>
                          <a:spcPct val="150000"/>
                        </a:lnSpc>
                      </a:pPr>
                      <a:r>
                        <a:rPr lang="en-US" sz="1200" b="1" dirty="0"/>
                        <a:t>         System noise	</a:t>
                      </a:r>
                    </a:p>
                  </a:txBody>
                  <a:tcPr marL="68580" marR="68580" marT="0" marB="0"/>
                </a:tc>
                <a:tc hMerge="1">
                  <a:txBody>
                    <a:bodyPr/>
                    <a:lstStyle/>
                    <a:p>
                      <a:pPr algn="ctr"/>
                      <a:r>
                        <a:rPr lang="en-US" sz="1200"/>
                        <a:t>System noise	</a:t>
                      </a:r>
                    </a:p>
                  </a:txBody>
                  <a:tcPr marL="68580" marR="68580" marT="0" marB="0"/>
                </a:tc>
                <a:tc gridSpan="2">
                  <a:txBody>
                    <a:bodyPr/>
                    <a:lstStyle/>
                    <a:p>
                      <a:pPr algn="ctr">
                        <a:lnSpc>
                          <a:spcPct val="150000"/>
                        </a:lnSpc>
                      </a:pPr>
                      <a:r>
                        <a:rPr lang="en-US" sz="1200" dirty="0"/>
                        <a:t>&lt;30dB</a:t>
                      </a:r>
                    </a:p>
                  </a:txBody>
                  <a:tcPr marL="68580" marR="68580" marT="0" marB="0"/>
                </a:tc>
                <a:tc hMerge="1">
                  <a:txBody>
                    <a:bodyPr/>
                    <a:lstStyle/>
                    <a:p>
                      <a:pPr algn="ctr"/>
                      <a:r>
                        <a:rPr lang="en-US" sz="1200"/>
                        <a:t>&lt;30dB</a:t>
                      </a:r>
                    </a:p>
                  </a:txBody>
                  <a:tcPr marL="68580" marR="68580" marT="0" marB="0"/>
                </a:tc>
                <a:extLst>
                  <a:ext uri="{0D108BD9-81ED-4DB2-BD59-A6C34878D82A}">
                    <a16:rowId xmlns:a16="http://schemas.microsoft.com/office/drawing/2014/main" val="410026762"/>
                  </a:ext>
                </a:extLst>
              </a:tr>
              <a:tr h="373999">
                <a:tc>
                  <a:txBody>
                    <a:bodyPr/>
                    <a:lstStyle/>
                    <a:p>
                      <a:pPr algn="ctr">
                        <a:lnSpc>
                          <a:spcPct val="150000"/>
                        </a:lnSpc>
                      </a:pPr>
                      <a:r>
                        <a:rPr lang="en-US" sz="1200"/>
                        <a:t>Sampling rate</a:t>
                      </a:r>
                    </a:p>
                  </a:txBody>
                  <a:tcPr marL="68580" marR="68580" marT="0" marB="0"/>
                </a:tc>
                <a:tc>
                  <a:txBody>
                    <a:bodyPr/>
                    <a:lstStyle/>
                    <a:p>
                      <a:pPr algn="ctr">
                        <a:lnSpc>
                          <a:spcPct val="150000"/>
                        </a:lnSpc>
                      </a:pPr>
                      <a:r>
                        <a:rPr lang="en-US" sz="1200"/>
                        <a:t>Max.2M/s per channel</a:t>
                      </a:r>
                    </a:p>
                  </a:txBody>
                  <a:tcPr marL="68580" marR="68580" marT="0" marB="0"/>
                </a:tc>
                <a:tc gridSpan="2">
                  <a:txBody>
                    <a:bodyPr/>
                    <a:lstStyle/>
                    <a:p>
                      <a:pPr algn="ctr">
                        <a:lnSpc>
                          <a:spcPct val="150000"/>
                        </a:lnSpc>
                      </a:pPr>
                      <a:r>
                        <a:rPr lang="en-US" sz="1200" b="1" dirty="0"/>
                        <a:t>       Dynamic range	</a:t>
                      </a:r>
                    </a:p>
                  </a:txBody>
                  <a:tcPr marL="68580" marR="68580" marT="0" marB="0"/>
                </a:tc>
                <a:tc hMerge="1">
                  <a:txBody>
                    <a:bodyPr/>
                    <a:lstStyle/>
                    <a:p>
                      <a:pPr algn="ctr"/>
                      <a:r>
                        <a:rPr lang="en-US" sz="1200"/>
                        <a:t>Dynamic range	</a:t>
                      </a:r>
                    </a:p>
                  </a:txBody>
                  <a:tcPr marL="68580" marR="68580" marT="0" marB="0"/>
                </a:tc>
                <a:tc gridSpan="2">
                  <a:txBody>
                    <a:bodyPr/>
                    <a:lstStyle/>
                    <a:p>
                      <a:pPr algn="ctr">
                        <a:lnSpc>
                          <a:spcPct val="150000"/>
                        </a:lnSpc>
                      </a:pPr>
                      <a:r>
                        <a:rPr lang="en-US" sz="1200" dirty="0"/>
                        <a:t>70dB</a:t>
                      </a:r>
                    </a:p>
                  </a:txBody>
                  <a:tcPr marL="68580" marR="68580" marT="0" marB="0"/>
                </a:tc>
                <a:tc hMerge="1">
                  <a:txBody>
                    <a:bodyPr/>
                    <a:lstStyle/>
                    <a:p>
                      <a:pPr algn="ctr"/>
                      <a:r>
                        <a:rPr lang="en-US" sz="1200"/>
                        <a:t>70dB</a:t>
                      </a:r>
                    </a:p>
                  </a:txBody>
                  <a:tcPr marL="68580" marR="68580" marT="0" marB="0"/>
                </a:tc>
                <a:extLst>
                  <a:ext uri="{0D108BD9-81ED-4DB2-BD59-A6C34878D82A}">
                    <a16:rowId xmlns:a16="http://schemas.microsoft.com/office/drawing/2014/main" val="3818759832"/>
                  </a:ext>
                </a:extLst>
              </a:tr>
              <a:tr h="389481">
                <a:tc>
                  <a:txBody>
                    <a:bodyPr/>
                    <a:lstStyle/>
                    <a:p>
                      <a:pPr algn="ctr">
                        <a:lnSpc>
                          <a:spcPct val="150000"/>
                        </a:lnSpc>
                      </a:pPr>
                      <a:r>
                        <a:rPr lang="en-US" sz="1200"/>
                        <a:t>Protect grade</a:t>
                      </a:r>
                    </a:p>
                  </a:txBody>
                  <a:tcPr marL="68580" marR="68580" marT="0" marB="0"/>
                </a:tc>
                <a:tc>
                  <a:txBody>
                    <a:bodyPr/>
                    <a:lstStyle/>
                    <a:p>
                      <a:pPr algn="ctr">
                        <a:lnSpc>
                          <a:spcPct val="150000"/>
                        </a:lnSpc>
                      </a:pPr>
                      <a:r>
                        <a:rPr lang="en-US" sz="1200"/>
                        <a:t>IP65</a:t>
                      </a:r>
                    </a:p>
                  </a:txBody>
                  <a:tcPr marL="68580" marR="68580" marT="0" marB="0"/>
                </a:tc>
                <a:tc gridSpan="2">
                  <a:txBody>
                    <a:bodyPr/>
                    <a:lstStyle/>
                    <a:p>
                      <a:pPr algn="ctr">
                        <a:lnSpc>
                          <a:spcPct val="150000"/>
                        </a:lnSpc>
                      </a:pPr>
                      <a:r>
                        <a:rPr lang="en-US" sz="1200" b="1" dirty="0"/>
                        <a:t>Input bandwidth</a:t>
                      </a:r>
                    </a:p>
                  </a:txBody>
                  <a:tcPr marL="68580" marR="68580" marT="0" marB="0"/>
                </a:tc>
                <a:tc hMerge="1">
                  <a:txBody>
                    <a:bodyPr/>
                    <a:lstStyle/>
                    <a:p>
                      <a:pPr algn="ctr"/>
                      <a:r>
                        <a:rPr lang="en-US" sz="1200"/>
                        <a:t>Input bandwidth</a:t>
                      </a:r>
                    </a:p>
                  </a:txBody>
                  <a:tcPr marL="68580" marR="68580" marT="0" marB="0"/>
                </a:tc>
                <a:tc gridSpan="2">
                  <a:txBody>
                    <a:bodyPr/>
                    <a:lstStyle/>
                    <a:p>
                      <a:pPr algn="ctr">
                        <a:lnSpc>
                          <a:spcPct val="150000"/>
                        </a:lnSpc>
                      </a:pPr>
                      <a:r>
                        <a:rPr lang="en-US" sz="1200" dirty="0"/>
                        <a:t>10KHz-800KHz</a:t>
                      </a:r>
                    </a:p>
                  </a:txBody>
                  <a:tcPr marL="68580" marR="68580" marT="0" marB="0"/>
                </a:tc>
                <a:tc hMerge="1">
                  <a:txBody>
                    <a:bodyPr/>
                    <a:lstStyle/>
                    <a:p>
                      <a:pPr algn="ctr"/>
                      <a:r>
                        <a:rPr lang="en-US" sz="1200"/>
                        <a:t>10KHz-800KHz</a:t>
                      </a:r>
                    </a:p>
                  </a:txBody>
                  <a:tcPr marL="68580" marR="68580" marT="0" marB="0"/>
                </a:tc>
                <a:extLst>
                  <a:ext uri="{0D108BD9-81ED-4DB2-BD59-A6C34878D82A}">
                    <a16:rowId xmlns:a16="http://schemas.microsoft.com/office/drawing/2014/main" val="2278039517"/>
                  </a:ext>
                </a:extLst>
              </a:tr>
              <a:tr h="391755">
                <a:tc>
                  <a:txBody>
                    <a:bodyPr/>
                    <a:lstStyle/>
                    <a:p>
                      <a:pPr algn="ctr">
                        <a:lnSpc>
                          <a:spcPct val="150000"/>
                        </a:lnSpc>
                      </a:pPr>
                      <a:r>
                        <a:rPr lang="en-US" sz="1200" dirty="0"/>
                        <a:t>Analog filter</a:t>
                      </a:r>
                    </a:p>
                  </a:txBody>
                  <a:tcPr marL="68580" marR="68580" marT="0" marB="0"/>
                </a:tc>
                <a:tc gridSpan="5">
                  <a:txBody>
                    <a:bodyPr/>
                    <a:lstStyle/>
                    <a:p>
                      <a:pPr algn="ctr">
                        <a:lnSpc>
                          <a:spcPct val="150000"/>
                        </a:lnSpc>
                      </a:pPr>
                      <a:r>
                        <a:rPr lang="en-US" sz="1200" dirty="0"/>
                        <a:t>High-pass filters: 30KHz, 125KHz         Low-pass filter： 80KHz, 175KHz  </a:t>
                      </a:r>
                    </a:p>
                  </a:txBody>
                  <a:tcPr marL="68580" marR="68580"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802298565"/>
                  </a:ext>
                </a:extLst>
              </a:tr>
              <a:tr h="490866">
                <a:tc>
                  <a:txBody>
                    <a:bodyPr/>
                    <a:lstStyle/>
                    <a:p>
                      <a:pPr algn="ctr">
                        <a:lnSpc>
                          <a:spcPct val="150000"/>
                        </a:lnSpc>
                      </a:pPr>
                      <a:r>
                        <a:rPr lang="en-US" sz="1200"/>
                        <a:t>Digital filter</a:t>
                      </a:r>
                    </a:p>
                  </a:txBody>
                  <a:tcPr marL="68580" marR="68580" marT="0" marB="0"/>
                </a:tc>
                <a:tc gridSpan="5">
                  <a:txBody>
                    <a:bodyPr/>
                    <a:lstStyle/>
                    <a:p>
                      <a:pPr algn="ctr">
                        <a:lnSpc>
                          <a:spcPct val="150000"/>
                        </a:lnSpc>
                      </a:pPr>
                      <a:r>
                        <a:rPr lang="en-US" sz="1200" dirty="0"/>
                        <a:t>Any value within 0KHz~1000KHz can be set freely, </a:t>
                      </a:r>
                    </a:p>
                    <a:p>
                      <a:pPr algn="ctr">
                        <a:lnSpc>
                          <a:spcPct val="150000"/>
                        </a:lnSpc>
                      </a:pPr>
                      <a:r>
                        <a:rPr lang="en-US" sz="1200" dirty="0"/>
                        <a:t>high pass, low pass, band pass</a:t>
                      </a:r>
                    </a:p>
                  </a:txBody>
                  <a:tcPr marL="68580" marR="68580"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293738347"/>
                  </a:ext>
                </a:extLst>
              </a:tr>
              <a:tr h="478678">
                <a:tc>
                  <a:txBody>
                    <a:bodyPr/>
                    <a:lstStyle/>
                    <a:p>
                      <a:pPr algn="ctr">
                        <a:lnSpc>
                          <a:spcPct val="150000"/>
                        </a:lnSpc>
                      </a:pPr>
                      <a:r>
                        <a:rPr lang="en-US" sz="1200"/>
                        <a:t>Sensor</a:t>
                      </a:r>
                    </a:p>
                  </a:txBody>
                  <a:tcPr marL="68580" marR="68580" marT="0" marB="0"/>
                </a:tc>
                <a:tc gridSpan="5">
                  <a:txBody>
                    <a:bodyPr/>
                    <a:lstStyle/>
                    <a:p>
                      <a:pPr algn="ctr">
                        <a:lnSpc>
                          <a:spcPct val="150000"/>
                        </a:lnSpc>
                      </a:pPr>
                      <a:r>
                        <a:rPr lang="en-US" sz="1200" dirty="0"/>
                        <a:t>Integral sensors with built-in preamplifier</a:t>
                      </a:r>
                    </a:p>
                    <a:p>
                      <a:pPr algn="ctr">
                        <a:lnSpc>
                          <a:spcPct val="150000"/>
                        </a:lnSpc>
                      </a:pPr>
                      <a:r>
                        <a:rPr lang="en-US" sz="1200" dirty="0"/>
                        <a:t>(Choose one of three preamp options when ordering: 40dB28V, 34dB12V or 26dB5V)</a:t>
                      </a:r>
                    </a:p>
                  </a:txBody>
                  <a:tcPr marL="68580" marR="68580"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998796708"/>
                  </a:ext>
                </a:extLst>
              </a:tr>
              <a:tr h="309801">
                <a:tc>
                  <a:txBody>
                    <a:bodyPr/>
                    <a:lstStyle/>
                    <a:p>
                      <a:pPr algn="ctr">
                        <a:lnSpc>
                          <a:spcPct val="150000"/>
                        </a:lnSpc>
                      </a:pPr>
                      <a:r>
                        <a:rPr lang="en-US" sz="1200"/>
                        <a:t>Data output</a:t>
                      </a:r>
                    </a:p>
                  </a:txBody>
                  <a:tcPr marL="68580" marR="68580" marT="0" marB="0"/>
                </a:tc>
                <a:tc gridSpan="5">
                  <a:txBody>
                    <a:bodyPr/>
                    <a:lstStyle/>
                    <a:p>
                      <a:pPr algn="ctr">
                        <a:lnSpc>
                          <a:spcPct val="150000"/>
                        </a:lnSpc>
                      </a:pPr>
                      <a:r>
                        <a:rPr lang="en-US" sz="1200" dirty="0"/>
                        <a:t>Waveform, AE parameters and parameter rating</a:t>
                      </a:r>
                    </a:p>
                  </a:txBody>
                  <a:tcPr marL="68580" marR="68580"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72712793"/>
                  </a:ext>
                </a:extLst>
              </a:tr>
              <a:tr h="307817">
                <a:tc>
                  <a:txBody>
                    <a:bodyPr/>
                    <a:lstStyle/>
                    <a:p>
                      <a:pPr algn="ctr">
                        <a:lnSpc>
                          <a:spcPct val="150000"/>
                        </a:lnSpc>
                      </a:pPr>
                      <a:r>
                        <a:rPr lang="en-US" sz="1200"/>
                        <a:t>AE parameter</a:t>
                      </a:r>
                    </a:p>
                  </a:txBody>
                  <a:tcPr marL="68580" marR="68580" marT="0" marB="0"/>
                </a:tc>
                <a:tc gridSpan="5">
                  <a:txBody>
                    <a:bodyPr/>
                    <a:lstStyle/>
                    <a:p>
                      <a:pPr algn="ctr">
                        <a:lnSpc>
                          <a:spcPct val="150000"/>
                        </a:lnSpc>
                      </a:pPr>
                      <a:r>
                        <a:rPr lang="en-US" sz="1200"/>
                        <a:t>Arrival time, amplitude, counts, energy, rise time, duration，RMS，ASL</a:t>
                      </a:r>
                    </a:p>
                  </a:txBody>
                  <a:tcPr marL="68580" marR="68580"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581787734"/>
                  </a:ext>
                </a:extLst>
              </a:tr>
              <a:tr h="285781">
                <a:tc>
                  <a:txBody>
                    <a:bodyPr/>
                    <a:lstStyle/>
                    <a:p>
                      <a:pPr algn="ctr">
                        <a:lnSpc>
                          <a:spcPct val="150000"/>
                        </a:lnSpc>
                      </a:pPr>
                      <a:r>
                        <a:rPr lang="en-US" sz="1200"/>
                        <a:t>SD card</a:t>
                      </a:r>
                    </a:p>
                  </a:txBody>
                  <a:tcPr marL="68580" marR="68580" marT="0" marB="0"/>
                </a:tc>
                <a:tc gridSpan="5">
                  <a:txBody>
                    <a:bodyPr/>
                    <a:lstStyle/>
                    <a:p>
                      <a:pPr algn="ctr">
                        <a:lnSpc>
                          <a:spcPct val="150000"/>
                        </a:lnSpc>
                      </a:pPr>
                      <a:r>
                        <a:rPr lang="en-US" sz="1200" dirty="0"/>
                        <a:t>64G（can be expanded up to 512G）</a:t>
                      </a:r>
                    </a:p>
                  </a:txBody>
                  <a:tcPr marL="68580" marR="68580"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902497149"/>
                  </a:ext>
                </a:extLst>
              </a:tr>
              <a:tr h="337352">
                <a:tc>
                  <a:txBody>
                    <a:bodyPr/>
                    <a:lstStyle/>
                    <a:p>
                      <a:pPr algn="ctr">
                        <a:lnSpc>
                          <a:spcPct val="150000"/>
                        </a:lnSpc>
                      </a:pPr>
                      <a:r>
                        <a:rPr lang="en-US" sz="1200"/>
                        <a:t>Comm method</a:t>
                      </a:r>
                    </a:p>
                  </a:txBody>
                  <a:tcPr marL="68580" marR="68580" marT="0" marB="0"/>
                </a:tc>
                <a:tc gridSpan="5">
                  <a:txBody>
                    <a:bodyPr/>
                    <a:lstStyle/>
                    <a:p>
                      <a:pPr algn="ctr">
                        <a:lnSpc>
                          <a:spcPct val="150000"/>
                        </a:lnSpc>
                      </a:pPr>
                      <a:r>
                        <a:rPr lang="en-US" sz="1200"/>
                        <a:t>4G、network port、Wi-Fi、RS485（customized with NB-IOT, Lora etc.）</a:t>
                      </a:r>
                    </a:p>
                  </a:txBody>
                  <a:tcPr marL="68580" marR="68580"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559339338"/>
                  </a:ext>
                </a:extLst>
              </a:tr>
              <a:tr h="301840">
                <a:tc>
                  <a:txBody>
                    <a:bodyPr/>
                    <a:lstStyle/>
                    <a:p>
                      <a:pPr algn="ctr">
                        <a:lnSpc>
                          <a:spcPct val="150000"/>
                        </a:lnSpc>
                      </a:pPr>
                      <a:r>
                        <a:rPr lang="en-US" sz="1200"/>
                        <a:t>Working temp.</a:t>
                      </a:r>
                    </a:p>
                  </a:txBody>
                  <a:tcPr marL="68580" marR="68580" marT="0" marB="0"/>
                </a:tc>
                <a:tc gridSpan="5">
                  <a:txBody>
                    <a:bodyPr/>
                    <a:lstStyle/>
                    <a:p>
                      <a:pPr algn="ctr">
                        <a:lnSpc>
                          <a:spcPct val="150000"/>
                        </a:lnSpc>
                      </a:pPr>
                      <a:r>
                        <a:rPr lang="en-US" sz="1200" dirty="0"/>
                        <a:t>-20℃~60℃（Wi-Fi version: 0℃~60℃）</a:t>
                      </a:r>
                    </a:p>
                  </a:txBody>
                  <a:tcPr marL="68580" marR="68580"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781773287"/>
                  </a:ext>
                </a:extLst>
              </a:tr>
              <a:tr h="443661">
                <a:tc>
                  <a:txBody>
                    <a:bodyPr/>
                    <a:lstStyle/>
                    <a:p>
                      <a:pPr algn="ctr">
                        <a:lnSpc>
                          <a:spcPct val="150000"/>
                        </a:lnSpc>
                      </a:pPr>
                      <a:r>
                        <a:rPr lang="en-US" sz="1200" dirty="0"/>
                        <a:t>Power supply</a:t>
                      </a:r>
                    </a:p>
                  </a:txBody>
                  <a:tcPr marL="68580" marR="68580" marT="0" marB="0"/>
                </a:tc>
                <a:tc gridSpan="2">
                  <a:txBody>
                    <a:bodyPr/>
                    <a:lstStyle/>
                    <a:p>
                      <a:pPr algn="ctr">
                        <a:lnSpc>
                          <a:spcPct val="150000"/>
                        </a:lnSpc>
                      </a:pPr>
                      <a:r>
                        <a:rPr lang="en-US" sz="1200" dirty="0"/>
                        <a:t>Battery or external power supply (DC 12V)</a:t>
                      </a:r>
                    </a:p>
                  </a:txBody>
                  <a:tcPr marL="68580" marR="68580" marT="0" marB="0"/>
                </a:tc>
                <a:tc hMerge="1">
                  <a:txBody>
                    <a:bodyPr/>
                    <a:lstStyle/>
                    <a:p>
                      <a:pPr algn="ctr"/>
                      <a:endParaRPr lang="en-US" sz="1200"/>
                    </a:p>
                  </a:txBody>
                  <a:tcPr marL="68580" marR="68580" marT="0" marB="0"/>
                </a:tc>
                <a:tc gridSpan="2">
                  <a:txBody>
                    <a:bodyPr/>
                    <a:lstStyle/>
                    <a:p>
                      <a:pPr algn="ctr">
                        <a:lnSpc>
                          <a:spcPct val="150000"/>
                        </a:lnSpc>
                      </a:pPr>
                      <a:r>
                        <a:rPr lang="en-US" sz="1200" b="1" dirty="0"/>
                        <a:t>Weight</a:t>
                      </a:r>
                    </a:p>
                  </a:txBody>
                  <a:tcPr marL="68580" marR="68580" marT="0" marB="0"/>
                </a:tc>
                <a:tc hMerge="1">
                  <a:txBody>
                    <a:bodyPr/>
                    <a:lstStyle/>
                    <a:p>
                      <a:pPr algn="ctr"/>
                      <a:endParaRPr lang="en-US" sz="1200"/>
                    </a:p>
                  </a:txBody>
                  <a:tcPr marL="68580" marR="68580" marT="0" marB="0"/>
                </a:tc>
                <a:tc>
                  <a:txBody>
                    <a:bodyPr/>
                    <a:lstStyle/>
                    <a:p>
                      <a:pPr algn="ctr">
                        <a:lnSpc>
                          <a:spcPct val="150000"/>
                        </a:lnSpc>
                      </a:pPr>
                      <a:r>
                        <a:rPr lang="en-US" sz="1200" dirty="0"/>
                        <a:t>220g (without built-in battery/sensor)</a:t>
                      </a:r>
                    </a:p>
                  </a:txBody>
                  <a:tcPr marL="68580" marR="68580" marT="0" marB="0"/>
                </a:tc>
                <a:extLst>
                  <a:ext uri="{0D108BD9-81ED-4DB2-BD59-A6C34878D82A}">
                    <a16:rowId xmlns:a16="http://schemas.microsoft.com/office/drawing/2014/main" val="1874368894"/>
                  </a:ext>
                </a:extLst>
              </a:tr>
              <a:tr h="336708">
                <a:tc>
                  <a:txBody>
                    <a:bodyPr/>
                    <a:lstStyle/>
                    <a:p>
                      <a:pPr algn="ctr">
                        <a:lnSpc>
                          <a:spcPct val="150000"/>
                        </a:lnSpc>
                      </a:pPr>
                      <a:r>
                        <a:rPr lang="en-US" sz="1200"/>
                        <a:t>Size (D x H)</a:t>
                      </a:r>
                    </a:p>
                  </a:txBody>
                  <a:tcPr marL="68580" marR="68580" marT="0" marB="0"/>
                </a:tc>
                <a:tc gridSpan="5">
                  <a:txBody>
                    <a:bodyPr/>
                    <a:lstStyle/>
                    <a:p>
                      <a:pPr algn="ctr">
                        <a:lnSpc>
                          <a:spcPct val="150000"/>
                        </a:lnSpc>
                      </a:pPr>
                      <a:r>
                        <a:rPr lang="en-US" sz="1200" dirty="0"/>
                        <a:t>62mm x 100mm (without built-in battery/sensor)</a:t>
                      </a:r>
                    </a:p>
                  </a:txBody>
                  <a:tcPr marL="68580" marR="68580"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78642782"/>
                  </a:ext>
                </a:extLst>
              </a:tr>
              <a:tr h="327053">
                <a:tc>
                  <a:txBody>
                    <a:bodyPr/>
                    <a:lstStyle/>
                    <a:p>
                      <a:pPr algn="ctr">
                        <a:lnSpc>
                          <a:spcPct val="150000"/>
                        </a:lnSpc>
                      </a:pPr>
                      <a:r>
                        <a:rPr lang="en-US" sz="1200"/>
                        <a:t>Installation</a:t>
                      </a:r>
                    </a:p>
                  </a:txBody>
                  <a:tcPr marL="68580" marR="68580" marT="0" marB="0"/>
                </a:tc>
                <a:tc gridSpan="5">
                  <a:txBody>
                    <a:bodyPr/>
                    <a:lstStyle/>
                    <a:p>
                      <a:pPr algn="ctr">
                        <a:lnSpc>
                          <a:spcPct val="150000"/>
                        </a:lnSpc>
                      </a:pPr>
                      <a:r>
                        <a:rPr lang="en-US" sz="1200" dirty="0"/>
                        <a:t>Magnetic base, can be adsorbed on the surface of the object</a:t>
                      </a:r>
                    </a:p>
                  </a:txBody>
                  <a:tcPr marL="68580" marR="68580"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79343689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580"/>
                                        </p:tgtEl>
                                        <p:attrNameLst>
                                          <p:attrName>style.visibility</p:attrName>
                                        </p:attrNameLst>
                                      </p:cBhvr>
                                      <p:to>
                                        <p:strVal val="visible"/>
                                      </p:to>
                                    </p:set>
                                    <p:animEffect transition="in" filter="wipe(down)">
                                      <p:cBhvr>
                                        <p:cTn id="10"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24580" grpId="0" bldLvl="0" animBg="1"/>
      <p:bldP spid="2458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3216581" y="2550477"/>
            <a:ext cx="1093428" cy="1106805"/>
            <a:chOff x="5373389" y="1475219"/>
            <a:chExt cx="1812175" cy="1834345"/>
          </a:xfrm>
        </p:grpSpPr>
        <p:sp>
          <p:nvSpPr>
            <p:cNvPr id="8" name="矩形 7"/>
            <p:cNvSpPr/>
            <p:nvPr/>
          </p:nvSpPr>
          <p:spPr>
            <a:xfrm>
              <a:off x="5373389" y="1689609"/>
              <a:ext cx="1440000" cy="1440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485629" y="1475219"/>
              <a:ext cx="1699935" cy="1834345"/>
            </a:xfrm>
            <a:prstGeom prst="rect">
              <a:avLst/>
            </a:prstGeom>
            <a:noFill/>
          </p:spPr>
          <p:txBody>
            <a:bodyPr wrap="square" rtlCol="0">
              <a:spAutoFit/>
            </a:bodyPr>
            <a:lstStyle/>
            <a:p>
              <a:r>
                <a:rPr lang="en-US" altLang="zh-CN" sz="6600" dirty="0">
                  <a:solidFill>
                    <a:schemeClr val="bg1"/>
                  </a:solidFill>
                  <a:latin typeface="Agency FB" panose="020B0503020202020204" pitchFamily="34" charset="0"/>
                </a:rPr>
                <a:t>04</a:t>
              </a:r>
              <a:endParaRPr lang="zh-CN" altLang="en-US" sz="6600" dirty="0">
                <a:solidFill>
                  <a:schemeClr val="bg1"/>
                </a:solidFill>
                <a:latin typeface="Agency FB" panose="020B0503020202020204" pitchFamily="34" charset="0"/>
              </a:endParaRPr>
            </a:p>
          </p:txBody>
        </p:sp>
      </p:grpSp>
      <p:sp>
        <p:nvSpPr>
          <p:cNvPr id="29" name="文本框 28"/>
          <p:cNvSpPr txBox="1"/>
          <p:nvPr/>
        </p:nvSpPr>
        <p:spPr>
          <a:xfrm>
            <a:off x="4310009" y="2589455"/>
            <a:ext cx="6744755" cy="1107996"/>
          </a:xfrm>
          <a:prstGeom prst="rect">
            <a:avLst/>
          </a:prstGeom>
          <a:noFill/>
        </p:spPr>
        <p:txBody>
          <a:bodyPr wrap="square" rtlCol="0">
            <a:spAutoFit/>
          </a:bodyPr>
          <a:lstStyle/>
          <a:p>
            <a:r>
              <a:rPr lang="en-US" altLang="zh-CN" sz="6600" b="1" dirty="0">
                <a:solidFill>
                  <a:schemeClr val="bg1"/>
                </a:solidFill>
                <a:latin typeface="Agency FB" panose="020B0503020202020204" pitchFamily="34" charset="0"/>
                <a:ea typeface="微软雅黑" panose="020B0503020204020204" charset="-122"/>
                <a:sym typeface="+mn-ea"/>
              </a:rPr>
              <a:t>Service Cases</a:t>
            </a:r>
            <a:endParaRPr lang="zh-CN" altLang="en-US" sz="6600" b="1" dirty="0">
              <a:solidFill>
                <a:schemeClr val="bg1"/>
              </a:solidFill>
              <a:latin typeface="Agency FB" panose="020B0503020202020204" pitchFamily="34" charset="0"/>
              <a:ea typeface="微软雅黑" panose="020B0503020204020204" charset="-122"/>
            </a:endParaRPr>
          </a:p>
        </p:txBody>
      </p:sp>
      <p:cxnSp>
        <p:nvCxnSpPr>
          <p:cNvPr id="36" name="直接连接符 35"/>
          <p:cNvCxnSpPr>
            <a:cxnSpLocks/>
          </p:cNvCxnSpPr>
          <p:nvPr/>
        </p:nvCxnSpPr>
        <p:spPr>
          <a:xfrm flipH="1">
            <a:off x="228724" y="3469774"/>
            <a:ext cx="250431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任意多边形 17"/>
          <p:cNvSpPr/>
          <p:nvPr/>
        </p:nvSpPr>
        <p:spPr>
          <a:xfrm>
            <a:off x="-16042" y="0"/>
            <a:ext cx="4203032" cy="6849979"/>
          </a:xfrm>
          <a:custGeom>
            <a:avLst/>
            <a:gdLst>
              <a:gd name="connsiteX0" fmla="*/ 3053125 w 4203032"/>
              <a:gd name="connsiteY0" fmla="*/ 0 h 6849979"/>
              <a:gd name="connsiteX1" fmla="*/ 3384884 w 4203032"/>
              <a:gd name="connsiteY1" fmla="*/ 0 h 6849979"/>
              <a:gd name="connsiteX2" fmla="*/ 352926 w 4203032"/>
              <a:gd name="connsiteY2" fmla="*/ 3481137 h 6849979"/>
              <a:gd name="connsiteX3" fmla="*/ 4203032 w 4203032"/>
              <a:gd name="connsiteY3" fmla="*/ 6849979 h 6849979"/>
              <a:gd name="connsiteX4" fmla="*/ 3978442 w 4203032"/>
              <a:gd name="connsiteY4" fmla="*/ 6849979 h 6849979"/>
              <a:gd name="connsiteX5" fmla="*/ 0 w 4203032"/>
              <a:gd name="connsiteY5" fmla="*/ 3416968 h 684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3032" h="6849979">
                <a:moveTo>
                  <a:pt x="3053125" y="0"/>
                </a:moveTo>
                <a:lnTo>
                  <a:pt x="3384884" y="0"/>
                </a:lnTo>
                <a:lnTo>
                  <a:pt x="352926" y="3481137"/>
                </a:lnTo>
                <a:lnTo>
                  <a:pt x="4203032" y="6849979"/>
                </a:lnTo>
                <a:lnTo>
                  <a:pt x="3978442" y="6849979"/>
                </a:lnTo>
                <a:lnTo>
                  <a:pt x="0" y="34169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椭圆 16"/>
          <p:cNvSpPr/>
          <p:nvPr/>
        </p:nvSpPr>
        <p:spPr>
          <a:xfrm>
            <a:off x="2722442" y="3379774"/>
            <a:ext cx="180000" cy="180000"/>
          </a:xfrm>
          <a:prstGeom prst="ellipse">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rot="16200000" flipH="1" flipV="1">
            <a:off x="11026657" y="725943"/>
            <a:ext cx="466193" cy="401891"/>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5400000" flipV="1">
            <a:off x="11300616" y="1473480"/>
            <a:ext cx="312202" cy="269140"/>
          </a:xfrm>
          <a:prstGeom prst="triangl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p:cNvSpPr/>
          <p:nvPr/>
        </p:nvSpPr>
        <p:spPr>
          <a:xfrm rot="20034423" flipH="1" flipV="1">
            <a:off x="10730838" y="2164846"/>
            <a:ext cx="466193" cy="40189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5342254" y="5589588"/>
            <a:ext cx="753746" cy="734645"/>
            <a:chOff x="1032060" y="5022216"/>
            <a:chExt cx="753746" cy="734645"/>
          </a:xfrm>
        </p:grpSpPr>
        <p:sp>
          <p:nvSpPr>
            <p:cNvPr id="32" name="等腰三角形 31"/>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任意多边形 21"/>
          <p:cNvSpPr/>
          <p:nvPr/>
        </p:nvSpPr>
        <p:spPr>
          <a:xfrm>
            <a:off x="157352" y="-4185"/>
            <a:ext cx="4174003" cy="6849979"/>
          </a:xfrm>
          <a:custGeom>
            <a:avLst/>
            <a:gdLst>
              <a:gd name="connsiteX0" fmla="*/ 3053125 w 4203032"/>
              <a:gd name="connsiteY0" fmla="*/ 0 h 6849979"/>
              <a:gd name="connsiteX1" fmla="*/ 3384884 w 4203032"/>
              <a:gd name="connsiteY1" fmla="*/ 0 h 6849979"/>
              <a:gd name="connsiteX2" fmla="*/ 352926 w 4203032"/>
              <a:gd name="connsiteY2" fmla="*/ 3481137 h 6849979"/>
              <a:gd name="connsiteX3" fmla="*/ 4203032 w 4203032"/>
              <a:gd name="connsiteY3" fmla="*/ 6849979 h 6849979"/>
              <a:gd name="connsiteX4" fmla="*/ 3978442 w 4203032"/>
              <a:gd name="connsiteY4" fmla="*/ 6849979 h 6849979"/>
              <a:gd name="connsiteX5" fmla="*/ 0 w 4203032"/>
              <a:gd name="connsiteY5" fmla="*/ 3416968 h 6849979"/>
              <a:gd name="connsiteX0-1" fmla="*/ 3053125 w 4203032"/>
              <a:gd name="connsiteY0-2" fmla="*/ 0 h 6849979"/>
              <a:gd name="connsiteX1-3" fmla="*/ 3384884 w 4203032"/>
              <a:gd name="connsiteY1-4" fmla="*/ 0 h 6849979"/>
              <a:gd name="connsiteX2-5" fmla="*/ 222297 w 4203032"/>
              <a:gd name="connsiteY2-6" fmla="*/ 3466623 h 6849979"/>
              <a:gd name="connsiteX3-7" fmla="*/ 4203032 w 4203032"/>
              <a:gd name="connsiteY3-8" fmla="*/ 6849979 h 6849979"/>
              <a:gd name="connsiteX4-9" fmla="*/ 3978442 w 4203032"/>
              <a:gd name="connsiteY4-10" fmla="*/ 6849979 h 6849979"/>
              <a:gd name="connsiteX5-11" fmla="*/ 0 w 4203032"/>
              <a:gd name="connsiteY5-12" fmla="*/ 3416968 h 6849979"/>
              <a:gd name="connsiteX6" fmla="*/ 3053125 w 4203032"/>
              <a:gd name="connsiteY6" fmla="*/ 0 h 6849979"/>
              <a:gd name="connsiteX0-13" fmla="*/ 3053125 w 4203032"/>
              <a:gd name="connsiteY0-14" fmla="*/ 0 h 6849979"/>
              <a:gd name="connsiteX1-15" fmla="*/ 3297799 w 4203032"/>
              <a:gd name="connsiteY1-16" fmla="*/ 0 h 6849979"/>
              <a:gd name="connsiteX2-17" fmla="*/ 222297 w 4203032"/>
              <a:gd name="connsiteY2-18" fmla="*/ 3466623 h 6849979"/>
              <a:gd name="connsiteX3-19" fmla="*/ 4203032 w 4203032"/>
              <a:gd name="connsiteY3-20" fmla="*/ 6849979 h 6849979"/>
              <a:gd name="connsiteX4-21" fmla="*/ 3978442 w 4203032"/>
              <a:gd name="connsiteY4-22" fmla="*/ 6849979 h 6849979"/>
              <a:gd name="connsiteX5-23" fmla="*/ 0 w 4203032"/>
              <a:gd name="connsiteY5-24" fmla="*/ 3416968 h 6849979"/>
              <a:gd name="connsiteX6-25" fmla="*/ 3053125 w 4203032"/>
              <a:gd name="connsiteY6-26" fmla="*/ 0 h 6849979"/>
              <a:gd name="connsiteX0-27" fmla="*/ 3053125 w 4174003"/>
              <a:gd name="connsiteY0-28" fmla="*/ 0 h 6849979"/>
              <a:gd name="connsiteX1-29" fmla="*/ 3297799 w 4174003"/>
              <a:gd name="connsiteY1-30" fmla="*/ 0 h 6849979"/>
              <a:gd name="connsiteX2-31" fmla="*/ 222297 w 4174003"/>
              <a:gd name="connsiteY2-32" fmla="*/ 3466623 h 6849979"/>
              <a:gd name="connsiteX3-33" fmla="*/ 4174003 w 4174003"/>
              <a:gd name="connsiteY3-34" fmla="*/ 6849979 h 6849979"/>
              <a:gd name="connsiteX4-35" fmla="*/ 3978442 w 4174003"/>
              <a:gd name="connsiteY4-36" fmla="*/ 6849979 h 6849979"/>
              <a:gd name="connsiteX5-37" fmla="*/ 0 w 4174003"/>
              <a:gd name="connsiteY5-38" fmla="*/ 3416968 h 6849979"/>
              <a:gd name="connsiteX6-39" fmla="*/ 3053125 w 4174003"/>
              <a:gd name="connsiteY6-40" fmla="*/ 0 h 6849979"/>
              <a:gd name="connsiteX0-41" fmla="*/ 3053125 w 4174003"/>
              <a:gd name="connsiteY0-42" fmla="*/ 0 h 6849979"/>
              <a:gd name="connsiteX1-43" fmla="*/ 3225227 w 4174003"/>
              <a:gd name="connsiteY1-44" fmla="*/ 0 h 6849979"/>
              <a:gd name="connsiteX2-45" fmla="*/ 222297 w 4174003"/>
              <a:gd name="connsiteY2-46" fmla="*/ 3466623 h 6849979"/>
              <a:gd name="connsiteX3-47" fmla="*/ 4174003 w 4174003"/>
              <a:gd name="connsiteY3-48" fmla="*/ 6849979 h 6849979"/>
              <a:gd name="connsiteX4-49" fmla="*/ 3978442 w 4174003"/>
              <a:gd name="connsiteY4-50" fmla="*/ 6849979 h 6849979"/>
              <a:gd name="connsiteX5-51" fmla="*/ 0 w 4174003"/>
              <a:gd name="connsiteY5-52" fmla="*/ 3416968 h 6849979"/>
              <a:gd name="connsiteX6-53" fmla="*/ 3053125 w 4174003"/>
              <a:gd name="connsiteY6-54" fmla="*/ 0 h 68499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4174003" h="6849979">
                <a:moveTo>
                  <a:pt x="3053125" y="0"/>
                </a:moveTo>
                <a:lnTo>
                  <a:pt x="3225227" y="0"/>
                </a:lnTo>
                <a:lnTo>
                  <a:pt x="222297" y="3466623"/>
                </a:lnTo>
                <a:lnTo>
                  <a:pt x="4174003" y="6849979"/>
                </a:lnTo>
                <a:lnTo>
                  <a:pt x="3978442" y="6849979"/>
                </a:lnTo>
                <a:lnTo>
                  <a:pt x="0" y="3416968"/>
                </a:lnTo>
                <a:lnTo>
                  <a:pt x="3053125" y="0"/>
                </a:lnTo>
                <a:close/>
              </a:path>
            </a:pathLst>
          </a:cu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1" name="文本框 120"/>
          <p:cNvSpPr txBox="1"/>
          <p:nvPr/>
        </p:nvSpPr>
        <p:spPr>
          <a:xfrm>
            <a:off x="3131904" y="3820377"/>
            <a:ext cx="7276438" cy="954107"/>
          </a:xfrm>
          <a:prstGeom prst="rect">
            <a:avLst/>
          </a:prstGeom>
          <a:noFill/>
          <a:ln w="9525">
            <a:noFill/>
          </a:ln>
        </p:spPr>
        <p:txBody>
          <a:bodyPr wrap="square">
            <a:spAutoFit/>
          </a:bodyPr>
          <a:lstStyle/>
          <a:p>
            <a:pPr indent="0"/>
            <a:r>
              <a:rPr lang="en-US" altLang="zh-CN" sz="2800" b="1" dirty="0">
                <a:solidFill>
                  <a:schemeClr val="bg1"/>
                </a:solidFill>
              </a:rPr>
              <a:t>Implement acoustic emission on-line monitoring for a tool of a machine tool</a:t>
            </a:r>
            <a:endParaRPr lang="zh-CN" altLang="en-US" sz="28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9" presetClass="entr" presetSubtype="0" decel="100000"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 calcmode="lin" valueType="num">
                                      <p:cBhvr>
                                        <p:cTn id="27" dur="500" fill="hold"/>
                                        <p:tgtEl>
                                          <p:spTgt spid="31"/>
                                        </p:tgtEl>
                                        <p:attrNameLst>
                                          <p:attrName>style.rotation</p:attrName>
                                        </p:attrNameLst>
                                      </p:cBhvr>
                                      <p:tavLst>
                                        <p:tav tm="0">
                                          <p:val>
                                            <p:fltVal val="360"/>
                                          </p:val>
                                        </p:tav>
                                        <p:tav tm="100000">
                                          <p:val>
                                            <p:fltVal val="0"/>
                                          </p:val>
                                        </p:tav>
                                      </p:tavLst>
                                    </p:anim>
                                    <p:animEffect transition="in" filter="fade">
                                      <p:cBhvr>
                                        <p:cTn id="28" dur="500"/>
                                        <p:tgtEl>
                                          <p:spTgt spid="31"/>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 calcmode="lin" valueType="num">
                                      <p:cBhvr>
                                        <p:cTn id="33" dur="500" fill="hold"/>
                                        <p:tgtEl>
                                          <p:spTgt spid="30"/>
                                        </p:tgtEl>
                                        <p:attrNameLst>
                                          <p:attrName>style.rotation</p:attrName>
                                        </p:attrNameLst>
                                      </p:cBhvr>
                                      <p:tavLst>
                                        <p:tav tm="0">
                                          <p:val>
                                            <p:fltVal val="360"/>
                                          </p:val>
                                        </p:tav>
                                        <p:tav tm="100000">
                                          <p:val>
                                            <p:fltVal val="0"/>
                                          </p:val>
                                        </p:tav>
                                      </p:tavLst>
                                    </p:anim>
                                    <p:animEffect transition="in" filter="fade">
                                      <p:cBhvr>
                                        <p:cTn id="34" dur="500"/>
                                        <p:tgtEl>
                                          <p:spTgt spid="30"/>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 calcmode="lin" valueType="num">
                                      <p:cBhvr>
                                        <p:cTn id="39" dur="500" fill="hold"/>
                                        <p:tgtEl>
                                          <p:spTgt spid="28"/>
                                        </p:tgtEl>
                                        <p:attrNameLst>
                                          <p:attrName>style.rotation</p:attrName>
                                        </p:attrNameLst>
                                      </p:cBhvr>
                                      <p:tavLst>
                                        <p:tav tm="0">
                                          <p:val>
                                            <p:fltVal val="360"/>
                                          </p:val>
                                        </p:tav>
                                        <p:tav tm="100000">
                                          <p:val>
                                            <p:fltVal val="0"/>
                                          </p:val>
                                        </p:tav>
                                      </p:tavLst>
                                    </p:anim>
                                    <p:animEffect transition="in" filter="fade">
                                      <p:cBhvr>
                                        <p:cTn id="40" dur="500"/>
                                        <p:tgtEl>
                                          <p:spTgt spid="28"/>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fltVal val="0"/>
                                          </p:val>
                                        </p:tav>
                                        <p:tav tm="100000">
                                          <p:val>
                                            <p:strVal val="#ppt_w"/>
                                          </p:val>
                                        </p:tav>
                                      </p:tavLst>
                                    </p:anim>
                                    <p:anim calcmode="lin" valueType="num">
                                      <p:cBhvr>
                                        <p:cTn id="44" dur="500" fill="hold"/>
                                        <p:tgtEl>
                                          <p:spTgt spid="27"/>
                                        </p:tgtEl>
                                        <p:attrNameLst>
                                          <p:attrName>ppt_h</p:attrName>
                                        </p:attrNameLst>
                                      </p:cBhvr>
                                      <p:tavLst>
                                        <p:tav tm="0">
                                          <p:val>
                                            <p:fltVal val="0"/>
                                          </p:val>
                                        </p:tav>
                                        <p:tav tm="100000">
                                          <p:val>
                                            <p:strVal val="#ppt_h"/>
                                          </p:val>
                                        </p:tav>
                                      </p:tavLst>
                                    </p:anim>
                                    <p:anim calcmode="lin" valueType="num">
                                      <p:cBhvr>
                                        <p:cTn id="45" dur="500" fill="hold"/>
                                        <p:tgtEl>
                                          <p:spTgt spid="27"/>
                                        </p:tgtEl>
                                        <p:attrNameLst>
                                          <p:attrName>style.rotation</p:attrName>
                                        </p:attrNameLst>
                                      </p:cBhvr>
                                      <p:tavLst>
                                        <p:tav tm="0">
                                          <p:val>
                                            <p:fltVal val="360"/>
                                          </p:val>
                                        </p:tav>
                                        <p:tav tm="100000">
                                          <p:val>
                                            <p:fltVal val="0"/>
                                          </p:val>
                                        </p:tav>
                                      </p:tavLst>
                                    </p:anim>
                                    <p:animEffect transition="in" filter="fade">
                                      <p:cBhvr>
                                        <p:cTn id="46" dur="500"/>
                                        <p:tgtEl>
                                          <p:spTgt spid="2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21"/>
                                        </p:tgtEl>
                                        <p:attrNameLst>
                                          <p:attrName>style.visibility</p:attrName>
                                        </p:attrNameLst>
                                      </p:cBhvr>
                                      <p:to>
                                        <p:strVal val="visible"/>
                                      </p:to>
                                    </p:set>
                                    <p:animEffect transition="in" filter="wipe(down)">
                                      <p:cBhvr>
                                        <p:cTn id="49"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7" grpId="0" bldLvl="0" animBg="1"/>
      <p:bldP spid="27" grpId="0" bldLvl="0" animBg="1"/>
      <p:bldP spid="28" grpId="0" bldLvl="0" animBg="1"/>
      <p:bldP spid="30" grpId="0" bldLvl="0" animBg="1"/>
      <p:bldP spid="121" grpId="0"/>
      <p:bldP spid="12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flipH="1">
            <a:off x="1260834" y="270280"/>
            <a:ext cx="72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651109" y="254328"/>
            <a:ext cx="689325" cy="521970"/>
          </a:xfrm>
          <a:prstGeom prst="rect">
            <a:avLst/>
          </a:prstGeom>
          <a:noFill/>
        </p:spPr>
        <p:txBody>
          <a:bodyPr wrap="square" rtlCol="0">
            <a:spAutoFit/>
          </a:bodyPr>
          <a:lstStyle/>
          <a:p>
            <a:r>
              <a:rPr lang="en-US" altLang="zh-CN" sz="2800" dirty="0">
                <a:latin typeface="+mj-ea"/>
                <a:ea typeface="+mj-ea"/>
              </a:rPr>
              <a:t>04</a:t>
            </a:r>
          </a:p>
        </p:txBody>
      </p:sp>
      <p:sp>
        <p:nvSpPr>
          <p:cNvPr id="19" name="文本框 18"/>
          <p:cNvSpPr txBox="1"/>
          <p:nvPr/>
        </p:nvSpPr>
        <p:spPr>
          <a:xfrm>
            <a:off x="1402304" y="241629"/>
            <a:ext cx="2600736" cy="521970"/>
          </a:xfrm>
          <a:prstGeom prst="rect">
            <a:avLst/>
          </a:prstGeom>
          <a:noFill/>
        </p:spPr>
        <p:txBody>
          <a:bodyPr wrap="square" rtlCol="0">
            <a:spAutoFit/>
          </a:bodyPr>
          <a:lstStyle/>
          <a:p>
            <a:r>
              <a:rPr lang="en-US" altLang="zh-CN" sz="2800" dirty="0">
                <a:latin typeface="Times New Roman" panose="02020603050405020304" charset="0"/>
                <a:ea typeface="微软雅黑" panose="020B0503020204020204" charset="-122"/>
                <a:cs typeface="Times New Roman" panose="02020603050405020304" charset="0"/>
                <a:sym typeface="+mn-ea"/>
              </a:rPr>
              <a:t>Service Cases</a:t>
            </a:r>
            <a:endParaRPr lang="zh-CN" altLang="en-US" sz="2800" dirty="0">
              <a:latin typeface="Times New Roman" panose="02020603050405020304" charset="0"/>
              <a:ea typeface="微软雅黑" panose="020B0503020204020204" charset="-122"/>
              <a:cs typeface="Times New Roman" panose="02020603050405020304" charset="0"/>
            </a:endParaRPr>
          </a:p>
        </p:txBody>
      </p:sp>
      <p:grpSp>
        <p:nvGrpSpPr>
          <p:cNvPr id="20" name="组合 19"/>
          <p:cNvGrpSpPr/>
          <p:nvPr/>
        </p:nvGrpSpPr>
        <p:grpSpPr>
          <a:xfrm rot="17100000">
            <a:off x="175953" y="261388"/>
            <a:ext cx="481872" cy="469661"/>
            <a:chOff x="1032060" y="5022216"/>
            <a:chExt cx="753746" cy="734645"/>
          </a:xfrm>
        </p:grpSpPr>
        <p:sp>
          <p:nvSpPr>
            <p:cNvPr id="21" name="等腰三角形 20"/>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2" name="表格 1"/>
          <p:cNvGraphicFramePr>
            <a:graphicFrameLocks noGrp="1"/>
          </p:cNvGraphicFramePr>
          <p:nvPr>
            <p:custDataLst>
              <p:tags r:id="rId1"/>
            </p:custDataLst>
            <p:extLst>
              <p:ext uri="{D42A27DB-BD31-4B8C-83A1-F6EECF244321}">
                <p14:modId xmlns:p14="http://schemas.microsoft.com/office/powerpoint/2010/main" val="1027608522"/>
              </p:ext>
            </p:extLst>
          </p:nvPr>
        </p:nvGraphicFramePr>
        <p:xfrm>
          <a:off x="443092" y="1624127"/>
          <a:ext cx="3714920" cy="4440103"/>
        </p:xfrm>
        <a:graphic>
          <a:graphicData uri="http://schemas.openxmlformats.org/drawingml/2006/table">
            <a:tbl>
              <a:tblPr firstRow="1" bandRow="1">
                <a:tableStyleId>{5C22544A-7EE6-4342-B048-85BDC9FD1C3A}</a:tableStyleId>
              </a:tblPr>
              <a:tblGrid>
                <a:gridCol w="3714920">
                  <a:extLst>
                    <a:ext uri="{9D8B030D-6E8A-4147-A177-3AD203B41FA5}">
                      <a16:colId xmlns:a16="http://schemas.microsoft.com/office/drawing/2014/main" val="20000"/>
                    </a:ext>
                  </a:extLst>
                </a:gridCol>
              </a:tblGrid>
              <a:tr h="2452886">
                <a:tc>
                  <a:txBody>
                    <a:bodyPr/>
                    <a:lstStyle/>
                    <a:p>
                      <a:pPr algn="just">
                        <a:lnSpc>
                          <a:spcPct val="150000"/>
                        </a:lnSpc>
                      </a:pPr>
                      <a:r>
                        <a:rPr lang="en-US" altLang="zh-CN" sz="1800" b="0" dirty="0">
                          <a:solidFill>
                            <a:schemeClr val="tx1"/>
                          </a:solidFill>
                          <a:latin typeface="+mn-lt"/>
                          <a:ea typeface="宋体" panose="02010600030101010101" pitchFamily="2" charset="-122"/>
                          <a:cs typeface="宋体" panose="02010600030101010101" pitchFamily="2" charset="-122"/>
                        </a:rPr>
                        <a:t>1. </a:t>
                      </a:r>
                      <a:r>
                        <a:rPr lang="en-US" altLang="zh-CN" sz="1800" b="1" dirty="0">
                          <a:solidFill>
                            <a:schemeClr val="tx1"/>
                          </a:solidFill>
                        </a:rPr>
                        <a:t>Hardware layout: </a:t>
                      </a:r>
                      <a:r>
                        <a:rPr lang="en-US" altLang="zh-CN" sz="1800" b="0" dirty="0">
                          <a:solidFill>
                            <a:schemeClr val="tx1"/>
                          </a:solidFill>
                        </a:rPr>
                        <a:t>the integral preamp sensor is arranged to the appropriate position of the tool, and is connected to the RAEM1 collector through coaxial cable, and the collector is connected to the upper computer software of the field control computer through network cable.</a:t>
                      </a:r>
                      <a:endParaRPr lang="zh-CN" altLang="en-US" sz="1800" b="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8619">
                <a:tc>
                  <a:txBody>
                    <a:bodyPr/>
                    <a:lstStyle/>
                    <a:p>
                      <a:pPr algn="just"/>
                      <a:endParaRPr lang="zh-CN" altLang="en-US" dirty="0"/>
                    </a:p>
                  </a:txBody>
                  <a:tcPr>
                    <a:lnL w="12700" cmpd="sng">
                      <a:noFill/>
                    </a:lnL>
                    <a:lnR w="12700" cmpd="sng">
                      <a:noFill/>
                    </a:lnR>
                    <a:lnT w="12700" cap="flat" cmpd="sng" algn="ctr">
                      <a:solidFill>
                        <a:schemeClr val="tx1"/>
                      </a:solidFill>
                      <a:prstDash val="sysDot"/>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4" name="图片 3">
            <a:extLst>
              <a:ext uri="{FF2B5EF4-FFF2-40B4-BE49-F238E27FC236}">
                <a16:creationId xmlns:a16="http://schemas.microsoft.com/office/drawing/2014/main" id="{7853FCE6-74BE-D4AA-6747-0253C7ACB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4549" y="897860"/>
            <a:ext cx="7324359" cy="51663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635" y="1419225"/>
            <a:ext cx="12192000" cy="4020185"/>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content"/>
          <p:cNvSpPr txBox="1"/>
          <p:nvPr/>
        </p:nvSpPr>
        <p:spPr>
          <a:xfrm>
            <a:off x="478177" y="2597087"/>
            <a:ext cx="2728685" cy="1106805"/>
          </a:xfrm>
          <a:prstGeom prst="rect">
            <a:avLst/>
          </a:prstGeom>
          <a:noFill/>
        </p:spPr>
        <p:txBody>
          <a:bodyPr wrap="square" rtlCol="0">
            <a:spAutoFit/>
          </a:bodyPr>
          <a:lstStyle>
            <a:defPPr>
              <a:defRPr lang="zh-CN"/>
            </a:defPPr>
            <a:lvl1pPr>
              <a:defRPr sz="3200">
                <a:solidFill>
                  <a:schemeClr val="bg1"/>
                </a:solidFill>
                <a:latin typeface="Agency FB" panose="020B0503020202020204" pitchFamily="34" charset="0"/>
              </a:defRPr>
            </a:lvl1pPr>
          </a:lstStyle>
          <a:p>
            <a:r>
              <a:rPr lang="en-US" altLang="zh-CN" sz="6600" dirty="0"/>
              <a:t>Contents</a:t>
            </a:r>
            <a:endParaRPr lang="zh-CN" altLang="en-US" sz="6600" dirty="0"/>
          </a:p>
        </p:txBody>
      </p:sp>
      <p:cxnSp>
        <p:nvCxnSpPr>
          <p:cNvPr id="7" name="直接连接符 6"/>
          <p:cNvCxnSpPr/>
          <p:nvPr/>
        </p:nvCxnSpPr>
        <p:spPr>
          <a:xfrm>
            <a:off x="3206862" y="2466145"/>
            <a:ext cx="0" cy="16072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619238" y="1916607"/>
            <a:ext cx="490610" cy="646331"/>
            <a:chOff x="3203199" y="2260452"/>
            <a:chExt cx="490610" cy="646331"/>
          </a:xfrm>
        </p:grpSpPr>
        <p:sp>
          <p:nvSpPr>
            <p:cNvPr id="10" name="矩形 9"/>
            <p:cNvSpPr/>
            <p:nvPr/>
          </p:nvSpPr>
          <p:spPr>
            <a:xfrm>
              <a:off x="3225809" y="2349618"/>
              <a:ext cx="468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3203199" y="2260452"/>
              <a:ext cx="478972" cy="646331"/>
            </a:xfrm>
            <a:prstGeom prst="rect">
              <a:avLst/>
            </a:prstGeom>
            <a:noFill/>
          </p:spPr>
          <p:txBody>
            <a:bodyPr wrap="square" rtlCol="0">
              <a:spAutoFit/>
            </a:bodyPr>
            <a:lstStyle/>
            <a:p>
              <a:r>
                <a:rPr lang="en-US" altLang="zh-CN" sz="3600" dirty="0">
                  <a:solidFill>
                    <a:schemeClr val="bg1"/>
                  </a:solidFill>
                  <a:latin typeface="Agency FB" panose="020B0503020202020204" pitchFamily="34" charset="0"/>
                </a:rPr>
                <a:t>01</a:t>
              </a:r>
              <a:endParaRPr lang="zh-CN" altLang="en-US" sz="3600" dirty="0">
                <a:solidFill>
                  <a:schemeClr val="bg1"/>
                </a:solidFill>
                <a:latin typeface="Agency FB" panose="020B0503020202020204" pitchFamily="34" charset="0"/>
              </a:endParaRPr>
            </a:p>
          </p:txBody>
        </p:sp>
      </p:grpSp>
      <p:sp>
        <p:nvSpPr>
          <p:cNvPr id="13" name="文本框 12"/>
          <p:cNvSpPr txBox="1"/>
          <p:nvPr/>
        </p:nvSpPr>
        <p:spPr>
          <a:xfrm>
            <a:off x="4396057" y="1873839"/>
            <a:ext cx="2782495" cy="583565"/>
          </a:xfrm>
          <a:prstGeom prst="rect">
            <a:avLst/>
          </a:prstGeom>
          <a:noFill/>
        </p:spPr>
        <p:txBody>
          <a:bodyPr wrap="square" rtlCol="0">
            <a:spAutoFit/>
          </a:bodyPr>
          <a:lstStyle/>
          <a:p>
            <a:r>
              <a:rPr lang="en-US" altLang="zh-CN" sz="3200" dirty="0">
                <a:solidFill>
                  <a:schemeClr val="bg1"/>
                </a:solidFill>
                <a:latin typeface="Agency FB" panose="020B0503020202020204" pitchFamily="34" charset="0"/>
              </a:rPr>
              <a:t>Brief</a:t>
            </a:r>
            <a:endParaRPr lang="zh-CN" altLang="en-US" sz="3200" dirty="0">
              <a:solidFill>
                <a:schemeClr val="bg1"/>
              </a:solidFill>
              <a:latin typeface="Agency FB" panose="020B0503020202020204" pitchFamily="34" charset="0"/>
            </a:endParaRPr>
          </a:p>
        </p:txBody>
      </p:sp>
      <p:sp>
        <p:nvSpPr>
          <p:cNvPr id="33" name="文本框 32"/>
          <p:cNvSpPr txBox="1"/>
          <p:nvPr/>
        </p:nvSpPr>
        <p:spPr>
          <a:xfrm>
            <a:off x="8630063" y="1970592"/>
            <a:ext cx="2948229" cy="583565"/>
          </a:xfrm>
          <a:prstGeom prst="rect">
            <a:avLst/>
          </a:prstGeom>
          <a:noFill/>
        </p:spPr>
        <p:txBody>
          <a:bodyPr wrap="square" rtlCol="0">
            <a:spAutoFit/>
          </a:bodyPr>
          <a:lstStyle>
            <a:defPPr>
              <a:defRPr lang="zh-CN"/>
            </a:defPPr>
            <a:lvl1pPr>
              <a:defRPr sz="3200">
                <a:solidFill>
                  <a:schemeClr val="bg1"/>
                </a:solidFill>
                <a:latin typeface="Agency FB" panose="020B0503020202020204" pitchFamily="34" charset="0"/>
              </a:defRPr>
            </a:lvl1pPr>
          </a:lstStyle>
          <a:p>
            <a:r>
              <a:rPr lang="en-US" altLang="zh-CN" dirty="0"/>
              <a:t>Solution</a:t>
            </a:r>
            <a:endParaRPr lang="zh-CN" altLang="en-US" dirty="0"/>
          </a:p>
        </p:txBody>
      </p:sp>
      <p:sp>
        <p:nvSpPr>
          <p:cNvPr id="37" name="文本框 36"/>
          <p:cNvSpPr txBox="1"/>
          <p:nvPr/>
        </p:nvSpPr>
        <p:spPr>
          <a:xfrm>
            <a:off x="4373197" y="2794106"/>
            <a:ext cx="3431300" cy="1077218"/>
          </a:xfrm>
          <a:prstGeom prst="rect">
            <a:avLst/>
          </a:prstGeom>
          <a:noFill/>
        </p:spPr>
        <p:txBody>
          <a:bodyPr wrap="square" rtlCol="0">
            <a:spAutoFit/>
          </a:bodyPr>
          <a:lstStyle>
            <a:defPPr>
              <a:defRPr lang="zh-CN"/>
            </a:defPPr>
            <a:lvl1pPr>
              <a:defRPr sz="3200">
                <a:solidFill>
                  <a:schemeClr val="bg1"/>
                </a:solidFill>
                <a:latin typeface="Agency FB" panose="020B0503020202020204" pitchFamily="34" charset="0"/>
              </a:defRPr>
            </a:lvl1pPr>
          </a:lstStyle>
          <a:p>
            <a:r>
              <a:rPr lang="en-US" altLang="zh-CN" dirty="0">
                <a:sym typeface="+mn-ea"/>
              </a:rPr>
              <a:t>Introduction of hardware and software</a:t>
            </a:r>
            <a:endParaRPr lang="en-US" altLang="zh-CN" dirty="0"/>
          </a:p>
        </p:txBody>
      </p:sp>
      <p:sp>
        <p:nvSpPr>
          <p:cNvPr id="49" name="文本框 48"/>
          <p:cNvSpPr txBox="1"/>
          <p:nvPr/>
        </p:nvSpPr>
        <p:spPr>
          <a:xfrm>
            <a:off x="8630063" y="3040933"/>
            <a:ext cx="3161293" cy="583565"/>
          </a:xfrm>
          <a:prstGeom prst="rect">
            <a:avLst/>
          </a:prstGeom>
          <a:noFill/>
        </p:spPr>
        <p:txBody>
          <a:bodyPr wrap="square" rtlCol="0">
            <a:spAutoFit/>
          </a:bodyPr>
          <a:lstStyle>
            <a:defPPr>
              <a:defRPr lang="zh-CN"/>
            </a:defPPr>
            <a:lvl1pPr>
              <a:defRPr sz="3200">
                <a:solidFill>
                  <a:schemeClr val="bg1"/>
                </a:solidFill>
                <a:latin typeface="Agency FB" panose="020B0503020202020204" pitchFamily="34" charset="0"/>
              </a:defRPr>
            </a:lvl1pPr>
          </a:lstStyle>
          <a:p>
            <a:r>
              <a:rPr lang="en-US" altLang="zh-CN" dirty="0">
                <a:sym typeface="+mn-ea"/>
              </a:rPr>
              <a:t>Service Cases</a:t>
            </a:r>
            <a:endParaRPr lang="zh-CN" altLang="en-US" dirty="0"/>
          </a:p>
        </p:txBody>
      </p:sp>
      <p:grpSp>
        <p:nvGrpSpPr>
          <p:cNvPr id="9" name="组合 8"/>
          <p:cNvGrpSpPr/>
          <p:nvPr/>
        </p:nvGrpSpPr>
        <p:grpSpPr>
          <a:xfrm>
            <a:off x="3619238" y="2947847"/>
            <a:ext cx="658495" cy="645160"/>
            <a:chOff x="3203199" y="2260452"/>
            <a:chExt cx="658495" cy="645160"/>
          </a:xfrm>
        </p:grpSpPr>
        <p:sp>
          <p:nvSpPr>
            <p:cNvPr id="12" name="矩形 11"/>
            <p:cNvSpPr/>
            <p:nvPr/>
          </p:nvSpPr>
          <p:spPr>
            <a:xfrm>
              <a:off x="3225809" y="2349618"/>
              <a:ext cx="468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3203199" y="2260452"/>
              <a:ext cx="658495" cy="645160"/>
            </a:xfrm>
            <a:prstGeom prst="rect">
              <a:avLst/>
            </a:prstGeom>
            <a:noFill/>
          </p:spPr>
          <p:txBody>
            <a:bodyPr wrap="square" rtlCol="0">
              <a:spAutoFit/>
            </a:bodyPr>
            <a:lstStyle/>
            <a:p>
              <a:r>
                <a:rPr lang="en-US" altLang="zh-CN" sz="3600" dirty="0">
                  <a:solidFill>
                    <a:schemeClr val="bg1"/>
                  </a:solidFill>
                  <a:latin typeface="Agency FB" panose="020B0503020202020204" pitchFamily="34" charset="0"/>
                </a:rPr>
                <a:t>03</a:t>
              </a:r>
              <a:endParaRPr lang="zh-CN" altLang="en-US" sz="3600" dirty="0">
                <a:solidFill>
                  <a:schemeClr val="bg1"/>
                </a:solidFill>
                <a:latin typeface="Agency FB" panose="020B0503020202020204" pitchFamily="34" charset="0"/>
              </a:endParaRPr>
            </a:p>
          </p:txBody>
        </p:sp>
      </p:grpSp>
      <p:grpSp>
        <p:nvGrpSpPr>
          <p:cNvPr id="15" name="组合 14"/>
          <p:cNvGrpSpPr/>
          <p:nvPr/>
        </p:nvGrpSpPr>
        <p:grpSpPr>
          <a:xfrm>
            <a:off x="3619238" y="3978452"/>
            <a:ext cx="583565" cy="645160"/>
            <a:chOff x="3203199" y="2260452"/>
            <a:chExt cx="583565" cy="645160"/>
          </a:xfrm>
        </p:grpSpPr>
        <p:sp>
          <p:nvSpPr>
            <p:cNvPr id="16" name="矩形 15"/>
            <p:cNvSpPr/>
            <p:nvPr/>
          </p:nvSpPr>
          <p:spPr>
            <a:xfrm>
              <a:off x="3225809" y="2349618"/>
              <a:ext cx="468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3203199" y="2260452"/>
              <a:ext cx="583565" cy="645160"/>
            </a:xfrm>
            <a:prstGeom prst="rect">
              <a:avLst/>
            </a:prstGeom>
            <a:noFill/>
          </p:spPr>
          <p:txBody>
            <a:bodyPr wrap="square" rtlCol="0">
              <a:spAutoFit/>
            </a:bodyPr>
            <a:lstStyle/>
            <a:p>
              <a:r>
                <a:rPr lang="en-US" altLang="zh-CN" sz="3600" dirty="0">
                  <a:solidFill>
                    <a:schemeClr val="bg1"/>
                  </a:solidFill>
                  <a:latin typeface="Agency FB" panose="020B0503020202020204" pitchFamily="34" charset="0"/>
                </a:rPr>
                <a:t>05</a:t>
              </a:r>
              <a:endParaRPr lang="zh-CN" altLang="en-US" sz="3600" dirty="0">
                <a:solidFill>
                  <a:schemeClr val="bg1"/>
                </a:solidFill>
                <a:latin typeface="Agency FB" panose="020B0503020202020204" pitchFamily="34" charset="0"/>
              </a:endParaRPr>
            </a:p>
          </p:txBody>
        </p:sp>
      </p:grpSp>
      <p:sp>
        <p:nvSpPr>
          <p:cNvPr id="18" name="文本框 17"/>
          <p:cNvSpPr txBox="1"/>
          <p:nvPr/>
        </p:nvSpPr>
        <p:spPr>
          <a:xfrm>
            <a:off x="4396057" y="4004162"/>
            <a:ext cx="3431300" cy="584775"/>
          </a:xfrm>
          <a:prstGeom prst="rect">
            <a:avLst/>
          </a:prstGeom>
          <a:noFill/>
        </p:spPr>
        <p:txBody>
          <a:bodyPr wrap="square" rtlCol="0">
            <a:spAutoFit/>
          </a:bodyPr>
          <a:lstStyle>
            <a:defPPr>
              <a:defRPr lang="zh-CN"/>
            </a:defPPr>
            <a:lvl1pPr>
              <a:defRPr sz="3200">
                <a:solidFill>
                  <a:schemeClr val="bg1"/>
                </a:solidFill>
                <a:latin typeface="Agency FB" panose="020B0503020202020204" pitchFamily="34" charset="0"/>
              </a:defRPr>
            </a:lvl1pPr>
          </a:lstStyle>
          <a:p>
            <a:r>
              <a:rPr lang="en-US" altLang="zh-CN" dirty="0">
                <a:sym typeface="+mn-ea"/>
              </a:rPr>
              <a:t>Benefit evaluation</a:t>
            </a:r>
            <a:endParaRPr lang="en-US" altLang="zh-CN" dirty="0"/>
          </a:p>
        </p:txBody>
      </p:sp>
      <p:sp>
        <p:nvSpPr>
          <p:cNvPr id="19" name="文本框 18"/>
          <p:cNvSpPr txBox="1"/>
          <p:nvPr>
            <p:custDataLst>
              <p:tags r:id="rId1"/>
            </p:custDataLst>
          </p:nvPr>
        </p:nvSpPr>
        <p:spPr>
          <a:xfrm>
            <a:off x="8630063" y="4044802"/>
            <a:ext cx="3064502" cy="583565"/>
          </a:xfrm>
          <a:prstGeom prst="rect">
            <a:avLst/>
          </a:prstGeom>
          <a:noFill/>
        </p:spPr>
        <p:txBody>
          <a:bodyPr wrap="square" rtlCol="0">
            <a:spAutoFit/>
          </a:bodyPr>
          <a:lstStyle>
            <a:defPPr>
              <a:defRPr lang="zh-CN"/>
            </a:defPPr>
            <a:lvl1pPr>
              <a:defRPr sz="3200">
                <a:solidFill>
                  <a:schemeClr val="bg1"/>
                </a:solidFill>
                <a:latin typeface="Agency FB" panose="020B0503020202020204" pitchFamily="34" charset="0"/>
              </a:defRPr>
            </a:lvl1pPr>
          </a:lstStyle>
          <a:p>
            <a:r>
              <a:rPr lang="en-US" altLang="zh-CN" dirty="0"/>
              <a:t>Conclusion</a:t>
            </a:r>
          </a:p>
        </p:txBody>
      </p:sp>
      <p:grpSp>
        <p:nvGrpSpPr>
          <p:cNvPr id="6" name="组合 5">
            <a:extLst>
              <a:ext uri="{FF2B5EF4-FFF2-40B4-BE49-F238E27FC236}">
                <a16:creationId xmlns:a16="http://schemas.microsoft.com/office/drawing/2014/main" id="{5A2C0E11-2B4C-A386-CE89-BC3F0A13EAA2}"/>
              </a:ext>
            </a:extLst>
          </p:cNvPr>
          <p:cNvGrpSpPr/>
          <p:nvPr/>
        </p:nvGrpSpPr>
        <p:grpSpPr>
          <a:xfrm>
            <a:off x="7972381" y="1933693"/>
            <a:ext cx="668791" cy="2682977"/>
            <a:chOff x="7322162" y="1946711"/>
            <a:chExt cx="668791" cy="2682977"/>
          </a:xfrm>
        </p:grpSpPr>
        <p:grpSp>
          <p:nvGrpSpPr>
            <p:cNvPr id="3" name="组合 2"/>
            <p:cNvGrpSpPr/>
            <p:nvPr/>
          </p:nvGrpSpPr>
          <p:grpSpPr>
            <a:xfrm>
              <a:off x="7322162" y="1946711"/>
              <a:ext cx="668791" cy="645160"/>
              <a:chOff x="7322162" y="2285166"/>
              <a:chExt cx="668791" cy="645160"/>
            </a:xfrm>
          </p:grpSpPr>
          <p:sp>
            <p:nvSpPr>
              <p:cNvPr id="31" name="矩形 30"/>
              <p:cNvSpPr/>
              <p:nvPr/>
            </p:nvSpPr>
            <p:spPr>
              <a:xfrm>
                <a:off x="7359287" y="2349618"/>
                <a:ext cx="468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7322162" y="2285166"/>
                <a:ext cx="668791" cy="645160"/>
              </a:xfrm>
              <a:prstGeom prst="rect">
                <a:avLst/>
              </a:prstGeom>
              <a:noFill/>
            </p:spPr>
            <p:txBody>
              <a:bodyPr wrap="square" rtlCol="0">
                <a:spAutoFit/>
              </a:bodyPr>
              <a:lstStyle/>
              <a:p>
                <a:r>
                  <a:rPr lang="en-US" altLang="zh-CN" sz="3600" dirty="0">
                    <a:solidFill>
                      <a:schemeClr val="bg1"/>
                    </a:solidFill>
                    <a:latin typeface="Agency FB" panose="020B0503020202020204" pitchFamily="34" charset="0"/>
                  </a:rPr>
                  <a:t>02</a:t>
                </a:r>
                <a:endParaRPr lang="zh-CN" altLang="en-US" sz="3600" dirty="0">
                  <a:solidFill>
                    <a:schemeClr val="bg1"/>
                  </a:solidFill>
                  <a:latin typeface="Agency FB" panose="020B0503020202020204" pitchFamily="34" charset="0"/>
                </a:endParaRPr>
              </a:p>
            </p:txBody>
          </p:sp>
        </p:grpSp>
        <p:grpSp>
          <p:nvGrpSpPr>
            <p:cNvPr id="8" name="组合 7"/>
            <p:cNvGrpSpPr/>
            <p:nvPr/>
          </p:nvGrpSpPr>
          <p:grpSpPr>
            <a:xfrm>
              <a:off x="7322163" y="2985038"/>
              <a:ext cx="668790" cy="645160"/>
              <a:chOff x="7322163" y="3693063"/>
              <a:chExt cx="668790" cy="645160"/>
            </a:xfrm>
          </p:grpSpPr>
          <p:sp>
            <p:nvSpPr>
              <p:cNvPr id="39" name="矩形 38"/>
              <p:cNvSpPr/>
              <p:nvPr/>
            </p:nvSpPr>
            <p:spPr>
              <a:xfrm>
                <a:off x="7359287" y="3782229"/>
                <a:ext cx="468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p:cNvSpPr txBox="1"/>
              <p:nvPr/>
            </p:nvSpPr>
            <p:spPr>
              <a:xfrm>
                <a:off x="7322163" y="3693063"/>
                <a:ext cx="668790" cy="645160"/>
              </a:xfrm>
              <a:prstGeom prst="rect">
                <a:avLst/>
              </a:prstGeom>
              <a:noFill/>
            </p:spPr>
            <p:txBody>
              <a:bodyPr wrap="square" rtlCol="0">
                <a:spAutoFit/>
              </a:bodyPr>
              <a:lstStyle/>
              <a:p>
                <a:r>
                  <a:rPr lang="en-US" altLang="zh-CN" sz="3600" dirty="0">
                    <a:solidFill>
                      <a:schemeClr val="bg1"/>
                    </a:solidFill>
                    <a:latin typeface="Agency FB" panose="020B0503020202020204" pitchFamily="34" charset="0"/>
                  </a:rPr>
                  <a:t>04</a:t>
                </a:r>
                <a:endParaRPr lang="zh-CN" altLang="en-US" sz="3600" dirty="0">
                  <a:solidFill>
                    <a:schemeClr val="bg1"/>
                  </a:solidFill>
                  <a:latin typeface="Agency FB" panose="020B0503020202020204" pitchFamily="34" charset="0"/>
                </a:endParaRPr>
              </a:p>
            </p:txBody>
          </p:sp>
        </p:grpSp>
        <p:grpSp>
          <p:nvGrpSpPr>
            <p:cNvPr id="20" name="组合 19"/>
            <p:cNvGrpSpPr/>
            <p:nvPr/>
          </p:nvGrpSpPr>
          <p:grpSpPr>
            <a:xfrm>
              <a:off x="7322163" y="3984528"/>
              <a:ext cx="668790" cy="645160"/>
              <a:chOff x="7322163" y="3693063"/>
              <a:chExt cx="668790" cy="645160"/>
            </a:xfrm>
          </p:grpSpPr>
          <p:sp>
            <p:nvSpPr>
              <p:cNvPr id="21" name="矩形 20"/>
              <p:cNvSpPr/>
              <p:nvPr>
                <p:custDataLst>
                  <p:tags r:id="rId2"/>
                </p:custDataLst>
              </p:nvPr>
            </p:nvSpPr>
            <p:spPr>
              <a:xfrm>
                <a:off x="7359287" y="3782229"/>
                <a:ext cx="468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custDataLst>
                  <p:tags r:id="rId3"/>
                </p:custDataLst>
              </p:nvPr>
            </p:nvSpPr>
            <p:spPr>
              <a:xfrm>
                <a:off x="7322163" y="3693063"/>
                <a:ext cx="668790" cy="645160"/>
              </a:xfrm>
              <a:prstGeom prst="rect">
                <a:avLst/>
              </a:prstGeom>
              <a:noFill/>
            </p:spPr>
            <p:txBody>
              <a:bodyPr wrap="square" rtlCol="0">
                <a:spAutoFit/>
              </a:bodyPr>
              <a:lstStyle/>
              <a:p>
                <a:r>
                  <a:rPr lang="en-US" altLang="zh-CN" sz="3600" dirty="0">
                    <a:solidFill>
                      <a:schemeClr val="bg1"/>
                    </a:solidFill>
                    <a:latin typeface="Agency FB" panose="020B0503020202020204" pitchFamily="34" charset="0"/>
                  </a:rPr>
                  <a:t>06</a:t>
                </a:r>
                <a:endParaRPr lang="zh-CN" altLang="en-US" sz="3600" dirty="0">
                  <a:solidFill>
                    <a:schemeClr val="bg1"/>
                  </a:solidFill>
                  <a:latin typeface="Agency FB" panose="020B0503020202020204"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down)">
                                      <p:cBhvr>
                                        <p:cTn id="19" dur="500"/>
                                        <p:tgtEl>
                                          <p:spTgt spid="49"/>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33" grpId="0"/>
      <p:bldP spid="33" grpId="1"/>
      <p:bldP spid="37" grpId="0"/>
      <p:bldP spid="37" grpId="1"/>
      <p:bldP spid="49" grpId="0"/>
      <p:bldP spid="49" grpId="1"/>
      <p:bldP spid="18" grpId="0"/>
      <p:bldP spid="18" grpId="1"/>
      <p:bldP spid="19" grpId="0"/>
      <p:bldP spid="1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flipH="1">
            <a:off x="1260834" y="270280"/>
            <a:ext cx="72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651109" y="254328"/>
            <a:ext cx="689325" cy="521970"/>
          </a:xfrm>
          <a:prstGeom prst="rect">
            <a:avLst/>
          </a:prstGeom>
          <a:noFill/>
        </p:spPr>
        <p:txBody>
          <a:bodyPr wrap="square" rtlCol="0">
            <a:spAutoFit/>
          </a:bodyPr>
          <a:lstStyle/>
          <a:p>
            <a:r>
              <a:rPr lang="en-US" altLang="zh-CN" sz="2800" dirty="0">
                <a:latin typeface="+mj-ea"/>
                <a:ea typeface="+mj-ea"/>
              </a:rPr>
              <a:t>04</a:t>
            </a:r>
          </a:p>
        </p:txBody>
      </p:sp>
      <p:sp>
        <p:nvSpPr>
          <p:cNvPr id="19" name="文本框 18"/>
          <p:cNvSpPr txBox="1"/>
          <p:nvPr/>
        </p:nvSpPr>
        <p:spPr>
          <a:xfrm>
            <a:off x="1402304" y="241629"/>
            <a:ext cx="5136482" cy="521970"/>
          </a:xfrm>
          <a:prstGeom prst="rect">
            <a:avLst/>
          </a:prstGeom>
          <a:noFill/>
        </p:spPr>
        <p:txBody>
          <a:bodyPr wrap="square" rtlCol="0">
            <a:spAutoFit/>
          </a:bodyPr>
          <a:lstStyle/>
          <a:p>
            <a:r>
              <a:rPr lang="en-US" altLang="zh-CN" sz="2800" dirty="0">
                <a:latin typeface="Times New Roman" panose="02020603050405020304" charset="0"/>
                <a:ea typeface="微软雅黑" panose="020B0503020204020204" charset="-122"/>
                <a:cs typeface="Times New Roman" panose="02020603050405020304" charset="0"/>
                <a:sym typeface="+mn-ea"/>
              </a:rPr>
              <a:t>Service Cases</a:t>
            </a:r>
            <a:endParaRPr lang="zh-CN" altLang="en-US" sz="2800" dirty="0">
              <a:latin typeface="Times New Roman" panose="02020603050405020304" charset="0"/>
              <a:ea typeface="微软雅黑" panose="020B0503020204020204" charset="-122"/>
              <a:cs typeface="Times New Roman" panose="02020603050405020304" charset="0"/>
            </a:endParaRPr>
          </a:p>
        </p:txBody>
      </p:sp>
      <p:grpSp>
        <p:nvGrpSpPr>
          <p:cNvPr id="20" name="组合 19"/>
          <p:cNvGrpSpPr/>
          <p:nvPr/>
        </p:nvGrpSpPr>
        <p:grpSpPr>
          <a:xfrm rot="17100000">
            <a:off x="175953" y="261388"/>
            <a:ext cx="481872" cy="469661"/>
            <a:chOff x="1032060" y="5022216"/>
            <a:chExt cx="753746" cy="734645"/>
          </a:xfrm>
        </p:grpSpPr>
        <p:sp>
          <p:nvSpPr>
            <p:cNvPr id="21" name="等腰三角形 20"/>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2" name="表格 1"/>
          <p:cNvGraphicFramePr>
            <a:graphicFrameLocks noGrp="1"/>
          </p:cNvGraphicFramePr>
          <p:nvPr>
            <p:custDataLst>
              <p:tags r:id="rId1"/>
            </p:custDataLst>
            <p:extLst>
              <p:ext uri="{D42A27DB-BD31-4B8C-83A1-F6EECF244321}">
                <p14:modId xmlns:p14="http://schemas.microsoft.com/office/powerpoint/2010/main" val="2006488108"/>
              </p:ext>
            </p:extLst>
          </p:nvPr>
        </p:nvGraphicFramePr>
        <p:xfrm>
          <a:off x="989965" y="1143963"/>
          <a:ext cx="9999980" cy="1570989"/>
        </p:xfrm>
        <a:graphic>
          <a:graphicData uri="http://schemas.openxmlformats.org/drawingml/2006/table">
            <a:tbl>
              <a:tblPr firstRow="1" bandRow="1">
                <a:tableStyleId>{5C22544A-7EE6-4342-B048-85BDC9FD1C3A}</a:tableStyleId>
              </a:tblPr>
              <a:tblGrid>
                <a:gridCol w="9999980">
                  <a:extLst>
                    <a:ext uri="{9D8B030D-6E8A-4147-A177-3AD203B41FA5}">
                      <a16:colId xmlns:a16="http://schemas.microsoft.com/office/drawing/2014/main" val="20000"/>
                    </a:ext>
                  </a:extLst>
                </a:gridCol>
              </a:tblGrid>
              <a:tr h="1205229">
                <a:tc>
                  <a:txBody>
                    <a:bodyPr/>
                    <a:lstStyle/>
                    <a:p>
                      <a:pPr>
                        <a:lnSpc>
                          <a:spcPct val="150000"/>
                        </a:lnSpc>
                      </a:pPr>
                      <a:r>
                        <a:rPr lang="en-US" altLang="zh-CN" sz="1800" b="0" kern="1200" dirty="0">
                          <a:solidFill>
                            <a:schemeClr val="tx1"/>
                          </a:solidFill>
                          <a:latin typeface="+mn-lt"/>
                          <a:ea typeface="+mn-ea"/>
                          <a:cs typeface="+mn-cs"/>
                        </a:rPr>
                        <a:t>2. Open the tool wear software and click </a:t>
                      </a:r>
                      <a:r>
                        <a:rPr lang="en-US" altLang="zh-CN" sz="1800" b="1" kern="1200" dirty="0">
                          <a:solidFill>
                            <a:schemeClr val="tx1"/>
                          </a:solidFill>
                          <a:latin typeface="+mn-lt"/>
                          <a:ea typeface="+mn-ea"/>
                          <a:cs typeface="+mn-cs"/>
                        </a:rPr>
                        <a:t>Sample Settings</a:t>
                      </a:r>
                      <a:r>
                        <a:rPr lang="en-US" altLang="zh-CN" sz="1800" b="0" kern="1200" dirty="0">
                          <a:solidFill>
                            <a:schemeClr val="tx1"/>
                          </a:solidFill>
                          <a:latin typeface="+mn-lt"/>
                          <a:ea typeface="+mn-ea"/>
                          <a:cs typeface="+mn-cs"/>
                        </a:rPr>
                        <a:t> to enter the setting screen. Set the </a:t>
                      </a:r>
                      <a:r>
                        <a:rPr lang="en-US" altLang="zh-CN" sz="1800" b="1" kern="1200" dirty="0">
                          <a:solidFill>
                            <a:schemeClr val="tx1"/>
                          </a:solidFill>
                          <a:latin typeface="+mn-lt"/>
                          <a:ea typeface="+mn-ea"/>
                          <a:cs typeface="+mn-cs"/>
                        </a:rPr>
                        <a:t>Sample mode </a:t>
                      </a:r>
                      <a:r>
                        <a:rPr lang="en-US" altLang="zh-CN" sz="1800" b="0" kern="1200" dirty="0">
                          <a:solidFill>
                            <a:schemeClr val="tx1"/>
                          </a:solidFill>
                          <a:latin typeface="+mn-lt"/>
                          <a:ea typeface="+mn-ea"/>
                          <a:cs typeface="+mn-cs"/>
                        </a:rPr>
                        <a:t>and save the Settings. In this example, 10s are collected per hour.</a:t>
                      </a:r>
                      <a:endParaRPr lang="zh-CN" altLang="en-US" sz="1800" b="0" kern="1200" dirty="0">
                        <a:solidFill>
                          <a:schemeClr val="tx1"/>
                        </a:solidFill>
                        <a:latin typeface="+mn-lt"/>
                        <a:ea typeface="+mn-ea"/>
                        <a:cs typeface="+mn-cs"/>
                      </a:endParaRPr>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97685">
                <a:tc>
                  <a:txBody>
                    <a:bodyPr/>
                    <a:lstStyle/>
                    <a:p>
                      <a:endParaRPr lang="zh-CN" altLang="en-US" dirty="0"/>
                    </a:p>
                  </a:txBody>
                  <a:tcPr>
                    <a:lnL w="12700" cmpd="sng">
                      <a:noFill/>
                    </a:lnL>
                    <a:lnR w="12700" cmpd="sng">
                      <a:noFill/>
                    </a:lnR>
                    <a:lnT w="12700" cap="flat" cmpd="sng" algn="ctr">
                      <a:solidFill>
                        <a:schemeClr val="tx1"/>
                      </a:solidFill>
                      <a:prstDash val="sysDot"/>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5" name="图片 4">
            <a:extLst>
              <a:ext uri="{FF2B5EF4-FFF2-40B4-BE49-F238E27FC236}">
                <a16:creationId xmlns:a16="http://schemas.microsoft.com/office/drawing/2014/main" id="{0FF751B3-54B7-030E-476D-CF5BB14A00C3}"/>
              </a:ext>
            </a:extLst>
          </p:cNvPr>
          <p:cNvPicPr>
            <a:picLocks noChangeAspect="1"/>
          </p:cNvPicPr>
          <p:nvPr/>
        </p:nvPicPr>
        <p:blipFill>
          <a:blip r:embed="rId4"/>
          <a:stretch>
            <a:fillRect/>
          </a:stretch>
        </p:blipFill>
        <p:spPr>
          <a:xfrm>
            <a:off x="1068211" y="2972837"/>
            <a:ext cx="9774731" cy="2747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flipH="1">
            <a:off x="1260834" y="270280"/>
            <a:ext cx="72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651109" y="254328"/>
            <a:ext cx="689325" cy="521970"/>
          </a:xfrm>
          <a:prstGeom prst="rect">
            <a:avLst/>
          </a:prstGeom>
          <a:noFill/>
        </p:spPr>
        <p:txBody>
          <a:bodyPr wrap="square" rtlCol="0">
            <a:spAutoFit/>
          </a:bodyPr>
          <a:lstStyle/>
          <a:p>
            <a:r>
              <a:rPr lang="en-US" altLang="zh-CN" sz="2800" dirty="0">
                <a:latin typeface="+mj-ea"/>
                <a:ea typeface="+mj-ea"/>
              </a:rPr>
              <a:t>04</a:t>
            </a:r>
          </a:p>
        </p:txBody>
      </p:sp>
      <p:sp>
        <p:nvSpPr>
          <p:cNvPr id="19" name="文本框 18"/>
          <p:cNvSpPr txBox="1"/>
          <p:nvPr/>
        </p:nvSpPr>
        <p:spPr>
          <a:xfrm>
            <a:off x="1402304" y="241629"/>
            <a:ext cx="5136482" cy="521970"/>
          </a:xfrm>
          <a:prstGeom prst="rect">
            <a:avLst/>
          </a:prstGeom>
          <a:noFill/>
        </p:spPr>
        <p:txBody>
          <a:bodyPr wrap="square" rtlCol="0">
            <a:spAutoFit/>
          </a:bodyPr>
          <a:lstStyle/>
          <a:p>
            <a:r>
              <a:rPr lang="en-US" altLang="zh-CN" sz="2800" dirty="0">
                <a:latin typeface="Times New Roman" panose="02020603050405020304" charset="0"/>
                <a:ea typeface="微软雅黑" panose="020B0503020204020204" charset="-122"/>
                <a:cs typeface="Times New Roman" panose="02020603050405020304" charset="0"/>
                <a:sym typeface="+mn-ea"/>
              </a:rPr>
              <a:t>Service Cases</a:t>
            </a:r>
            <a:endParaRPr lang="zh-CN" altLang="en-US" sz="2800" dirty="0">
              <a:latin typeface="Times New Roman" panose="02020603050405020304" charset="0"/>
              <a:ea typeface="微软雅黑" panose="020B0503020204020204" charset="-122"/>
              <a:cs typeface="Times New Roman" panose="02020603050405020304" charset="0"/>
            </a:endParaRPr>
          </a:p>
        </p:txBody>
      </p:sp>
      <p:grpSp>
        <p:nvGrpSpPr>
          <p:cNvPr id="20" name="组合 19"/>
          <p:cNvGrpSpPr/>
          <p:nvPr/>
        </p:nvGrpSpPr>
        <p:grpSpPr>
          <a:xfrm rot="17100000">
            <a:off x="175953" y="261388"/>
            <a:ext cx="481872" cy="469661"/>
            <a:chOff x="1032060" y="5022216"/>
            <a:chExt cx="753746" cy="734645"/>
          </a:xfrm>
        </p:grpSpPr>
        <p:sp>
          <p:nvSpPr>
            <p:cNvPr id="21" name="等腰三角形 20"/>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2" name="表格 1"/>
          <p:cNvGraphicFramePr>
            <a:graphicFrameLocks noGrp="1"/>
          </p:cNvGraphicFramePr>
          <p:nvPr>
            <p:custDataLst>
              <p:tags r:id="rId1"/>
            </p:custDataLst>
            <p:extLst>
              <p:ext uri="{D42A27DB-BD31-4B8C-83A1-F6EECF244321}">
                <p14:modId xmlns:p14="http://schemas.microsoft.com/office/powerpoint/2010/main" val="1766550541"/>
              </p:ext>
            </p:extLst>
          </p:nvPr>
        </p:nvGraphicFramePr>
        <p:xfrm>
          <a:off x="1402304" y="986155"/>
          <a:ext cx="9814336" cy="1640840"/>
        </p:xfrm>
        <a:graphic>
          <a:graphicData uri="http://schemas.openxmlformats.org/drawingml/2006/table">
            <a:tbl>
              <a:tblPr firstRow="1" bandRow="1">
                <a:tableStyleId>{5C22544A-7EE6-4342-B048-85BDC9FD1C3A}</a:tableStyleId>
              </a:tblPr>
              <a:tblGrid>
                <a:gridCol w="9814336">
                  <a:extLst>
                    <a:ext uri="{9D8B030D-6E8A-4147-A177-3AD203B41FA5}">
                      <a16:colId xmlns:a16="http://schemas.microsoft.com/office/drawing/2014/main" val="20000"/>
                    </a:ext>
                  </a:extLst>
                </a:gridCol>
              </a:tblGrid>
              <a:tr h="822960">
                <a:tc>
                  <a:txBody>
                    <a:bodyPr/>
                    <a:lstStyle/>
                    <a:p>
                      <a:pPr algn="just">
                        <a:lnSpc>
                          <a:spcPct val="150000"/>
                        </a:lnSpc>
                      </a:pPr>
                      <a:r>
                        <a:rPr lang="en-US" altLang="zh-CN" sz="1800" b="0" kern="1200" dirty="0">
                          <a:solidFill>
                            <a:schemeClr val="tx1"/>
                          </a:solidFill>
                          <a:latin typeface="+mn-lt"/>
                          <a:ea typeface="+mn-ea"/>
                          <a:cs typeface="+mn-cs"/>
                        </a:rPr>
                        <a:t>3. Click </a:t>
                      </a:r>
                      <a:r>
                        <a:rPr lang="en-US" altLang="zh-CN" sz="1800" b="1" kern="1200" dirty="0">
                          <a:solidFill>
                            <a:schemeClr val="tx1"/>
                          </a:solidFill>
                          <a:latin typeface="+mn-lt"/>
                          <a:ea typeface="+mn-ea"/>
                          <a:cs typeface="+mn-cs"/>
                        </a:rPr>
                        <a:t>START</a:t>
                      </a:r>
                      <a:r>
                        <a:rPr lang="en-US" altLang="zh-CN" sz="1800" b="0" kern="1200" dirty="0">
                          <a:solidFill>
                            <a:schemeClr val="tx1"/>
                          </a:solidFill>
                          <a:latin typeface="+mn-lt"/>
                          <a:ea typeface="+mn-ea"/>
                          <a:cs typeface="+mn-cs"/>
                        </a:rPr>
                        <a:t> and use the new tool to collect data for a period of time, select the appropriate parameter graph (</a:t>
                      </a:r>
                      <a:r>
                        <a:rPr lang="en-US" altLang="zh-CN" sz="1800" b="1" kern="1200" dirty="0">
                          <a:solidFill>
                            <a:schemeClr val="tx1"/>
                          </a:solidFill>
                          <a:latin typeface="+mn-lt"/>
                          <a:ea typeface="+mn-ea"/>
                          <a:cs typeface="+mn-cs"/>
                        </a:rPr>
                        <a:t>power</a:t>
                      </a:r>
                      <a:r>
                        <a:rPr lang="en-US" altLang="zh-CN" sz="1800" b="0" kern="1200" dirty="0">
                          <a:solidFill>
                            <a:schemeClr val="tx1"/>
                          </a:solidFill>
                          <a:latin typeface="+mn-lt"/>
                          <a:ea typeface="+mn-ea"/>
                          <a:cs typeface="+mn-cs"/>
                        </a:rPr>
                        <a:t> is selected here) for judgment, and save the graph as the benchmark graph of the new tool.</a:t>
                      </a:r>
                      <a:endParaRPr lang="zh-CN" altLang="en-US" sz="1800" b="0" kern="1200" dirty="0">
                        <a:solidFill>
                          <a:schemeClr val="tx1"/>
                        </a:solidFill>
                        <a:latin typeface="+mn-lt"/>
                        <a:ea typeface="+mn-ea"/>
                        <a:cs typeface="+mn-cs"/>
                      </a:endParaRPr>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5760">
                <a:tc>
                  <a:txBody>
                    <a:bodyPr/>
                    <a:lstStyle/>
                    <a:p>
                      <a:endParaRPr lang="zh-CN" altLang="en-US" sz="1800" b="0" kern="1200" dirty="0">
                        <a:solidFill>
                          <a:schemeClr val="tx1"/>
                        </a:solidFill>
                        <a:latin typeface="+mn-lt"/>
                        <a:ea typeface="+mn-ea"/>
                        <a:cs typeface="+mn-cs"/>
                      </a:endParaRPr>
                    </a:p>
                  </a:txBody>
                  <a:tcPr>
                    <a:lnL w="12700" cmpd="sng">
                      <a:noFill/>
                    </a:lnL>
                    <a:lnR w="12700" cmpd="sng">
                      <a:noFill/>
                    </a:lnR>
                    <a:lnT w="12700" cap="flat" cmpd="sng" algn="ctr">
                      <a:solidFill>
                        <a:schemeClr val="tx1"/>
                      </a:solidFill>
                      <a:prstDash val="sysDot"/>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5" name="图片 4">
            <a:extLst>
              <a:ext uri="{FF2B5EF4-FFF2-40B4-BE49-F238E27FC236}">
                <a16:creationId xmlns:a16="http://schemas.microsoft.com/office/drawing/2014/main" id="{25E538A9-F5BB-F1D6-7D81-C401D9BBEB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3224" y="2367797"/>
            <a:ext cx="9336596" cy="42485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flipH="1">
            <a:off x="1260834" y="270280"/>
            <a:ext cx="72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651109" y="254328"/>
            <a:ext cx="689325" cy="521970"/>
          </a:xfrm>
          <a:prstGeom prst="rect">
            <a:avLst/>
          </a:prstGeom>
          <a:noFill/>
        </p:spPr>
        <p:txBody>
          <a:bodyPr wrap="square" rtlCol="0">
            <a:spAutoFit/>
          </a:bodyPr>
          <a:lstStyle/>
          <a:p>
            <a:r>
              <a:rPr lang="en-US" altLang="zh-CN" sz="2800" dirty="0">
                <a:latin typeface="+mj-ea"/>
                <a:ea typeface="+mj-ea"/>
              </a:rPr>
              <a:t>04</a:t>
            </a:r>
          </a:p>
        </p:txBody>
      </p:sp>
      <p:sp>
        <p:nvSpPr>
          <p:cNvPr id="19" name="文本框 18"/>
          <p:cNvSpPr txBox="1"/>
          <p:nvPr/>
        </p:nvSpPr>
        <p:spPr>
          <a:xfrm>
            <a:off x="1402304" y="241629"/>
            <a:ext cx="5136482" cy="521970"/>
          </a:xfrm>
          <a:prstGeom prst="rect">
            <a:avLst/>
          </a:prstGeom>
          <a:noFill/>
        </p:spPr>
        <p:txBody>
          <a:bodyPr wrap="square" rtlCol="0">
            <a:spAutoFit/>
          </a:bodyPr>
          <a:lstStyle/>
          <a:p>
            <a:r>
              <a:rPr lang="en-US" altLang="zh-CN" sz="2800" dirty="0">
                <a:latin typeface="Times New Roman" panose="02020603050405020304" charset="0"/>
                <a:ea typeface="微软雅黑" panose="020B0503020204020204" charset="-122"/>
                <a:cs typeface="Times New Roman" panose="02020603050405020304" charset="0"/>
                <a:sym typeface="+mn-ea"/>
              </a:rPr>
              <a:t>Service Cases</a:t>
            </a:r>
            <a:endParaRPr lang="zh-CN" altLang="en-US" sz="2800" dirty="0">
              <a:latin typeface="Times New Roman" panose="02020603050405020304" charset="0"/>
              <a:ea typeface="微软雅黑" panose="020B0503020204020204" charset="-122"/>
              <a:cs typeface="Times New Roman" panose="02020603050405020304" charset="0"/>
            </a:endParaRPr>
          </a:p>
        </p:txBody>
      </p:sp>
      <p:grpSp>
        <p:nvGrpSpPr>
          <p:cNvPr id="20" name="组合 19"/>
          <p:cNvGrpSpPr/>
          <p:nvPr/>
        </p:nvGrpSpPr>
        <p:grpSpPr>
          <a:xfrm rot="17100000">
            <a:off x="175953" y="261388"/>
            <a:ext cx="481872" cy="469661"/>
            <a:chOff x="1032060" y="5022216"/>
            <a:chExt cx="753746" cy="734645"/>
          </a:xfrm>
        </p:grpSpPr>
        <p:sp>
          <p:nvSpPr>
            <p:cNvPr id="21" name="等腰三角形 20"/>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2" name="表格 1"/>
          <p:cNvGraphicFramePr>
            <a:graphicFrameLocks noGrp="1"/>
          </p:cNvGraphicFramePr>
          <p:nvPr>
            <p:custDataLst>
              <p:tags r:id="rId1"/>
            </p:custDataLst>
            <p:extLst>
              <p:ext uri="{D42A27DB-BD31-4B8C-83A1-F6EECF244321}">
                <p14:modId xmlns:p14="http://schemas.microsoft.com/office/powerpoint/2010/main" val="3324092690"/>
              </p:ext>
            </p:extLst>
          </p:nvPr>
        </p:nvGraphicFramePr>
        <p:xfrm>
          <a:off x="1332834" y="912108"/>
          <a:ext cx="9975246" cy="1640840"/>
        </p:xfrm>
        <a:graphic>
          <a:graphicData uri="http://schemas.openxmlformats.org/drawingml/2006/table">
            <a:tbl>
              <a:tblPr firstRow="1" bandRow="1">
                <a:tableStyleId>{5C22544A-7EE6-4342-B048-85BDC9FD1C3A}</a:tableStyleId>
              </a:tblPr>
              <a:tblGrid>
                <a:gridCol w="9975246">
                  <a:extLst>
                    <a:ext uri="{9D8B030D-6E8A-4147-A177-3AD203B41FA5}">
                      <a16:colId xmlns:a16="http://schemas.microsoft.com/office/drawing/2014/main" val="20000"/>
                    </a:ext>
                  </a:extLst>
                </a:gridCol>
              </a:tblGrid>
              <a:tr h="1184173">
                <a:tc>
                  <a:txBody>
                    <a:bodyPr/>
                    <a:lstStyle/>
                    <a:p>
                      <a:pPr algn="just">
                        <a:lnSpc>
                          <a:spcPct val="150000"/>
                        </a:lnSpc>
                      </a:pPr>
                      <a:r>
                        <a:rPr lang="en-US" altLang="zh-CN" sz="1800" b="0" kern="1200" dirty="0">
                          <a:solidFill>
                            <a:schemeClr val="tx1"/>
                          </a:solidFill>
                          <a:latin typeface="+mn-lt"/>
                          <a:ea typeface="+mn-ea"/>
                          <a:cs typeface="+mn-cs"/>
                        </a:rPr>
                        <a:t>4. After a period of time, the tool reaches the state of serious wear, and the signal value rises to a certain height. At this time, set the warning line.</a:t>
                      </a:r>
                    </a:p>
                    <a:p>
                      <a:pPr algn="just">
                        <a:lnSpc>
                          <a:spcPct val="150000"/>
                        </a:lnSpc>
                      </a:pPr>
                      <a:r>
                        <a:rPr lang="en-US" altLang="zh-CN" sz="1800" b="1" kern="1200" dirty="0">
                          <a:solidFill>
                            <a:schemeClr val="tx1"/>
                          </a:solidFill>
                          <a:latin typeface="+mn-lt"/>
                          <a:ea typeface="+mn-ea"/>
                          <a:cs typeface="+mn-cs"/>
                        </a:rPr>
                        <a:t>Save</a:t>
                      </a:r>
                      <a:r>
                        <a:rPr lang="en-US" altLang="zh-CN" sz="1800" b="0" kern="1200" dirty="0">
                          <a:solidFill>
                            <a:schemeClr val="tx1"/>
                          </a:solidFill>
                          <a:latin typeface="+mn-lt"/>
                          <a:ea typeface="+mn-ea"/>
                          <a:cs typeface="+mn-cs"/>
                        </a:rPr>
                        <a:t> the current configuration and call this setting directly later in the same situation.</a:t>
                      </a:r>
                      <a:endParaRPr lang="zh-CN" altLang="en-US" sz="1800" b="0" kern="1200" dirty="0">
                        <a:solidFill>
                          <a:schemeClr val="tx1"/>
                        </a:solidFill>
                        <a:latin typeface="+mn-lt"/>
                        <a:ea typeface="+mn-ea"/>
                        <a:cs typeface="+mn-cs"/>
                      </a:endParaRPr>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5109">
                <a:tc>
                  <a:txBody>
                    <a:bodyPr/>
                    <a:lstStyle/>
                    <a:p>
                      <a:endParaRPr lang="zh-CN" altLang="en-US" dirty="0"/>
                    </a:p>
                  </a:txBody>
                  <a:tcPr>
                    <a:lnL w="12700" cmpd="sng">
                      <a:noFill/>
                    </a:lnL>
                    <a:lnR w="12700" cmpd="sng">
                      <a:noFill/>
                    </a:lnR>
                    <a:lnT w="12700" cap="flat" cmpd="sng" algn="ctr">
                      <a:solidFill>
                        <a:schemeClr val="tx1"/>
                      </a:solidFill>
                      <a:prstDash val="sysDot"/>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5" name="图片 4">
            <a:extLst>
              <a:ext uri="{FF2B5EF4-FFF2-40B4-BE49-F238E27FC236}">
                <a16:creationId xmlns:a16="http://schemas.microsoft.com/office/drawing/2014/main" id="{216A3F6C-2AB3-A637-3447-D36C7C93BA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2030" y="2397346"/>
            <a:ext cx="9866050" cy="41169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flipH="1">
            <a:off x="1260834" y="270280"/>
            <a:ext cx="72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651109" y="254328"/>
            <a:ext cx="689325" cy="521970"/>
          </a:xfrm>
          <a:prstGeom prst="rect">
            <a:avLst/>
          </a:prstGeom>
          <a:noFill/>
        </p:spPr>
        <p:txBody>
          <a:bodyPr wrap="square" rtlCol="0">
            <a:spAutoFit/>
          </a:bodyPr>
          <a:lstStyle/>
          <a:p>
            <a:r>
              <a:rPr lang="en-US" altLang="zh-CN" sz="2800" dirty="0">
                <a:latin typeface="+mj-ea"/>
                <a:ea typeface="+mj-ea"/>
              </a:rPr>
              <a:t>04</a:t>
            </a:r>
          </a:p>
        </p:txBody>
      </p:sp>
      <p:sp>
        <p:nvSpPr>
          <p:cNvPr id="19" name="文本框 18"/>
          <p:cNvSpPr txBox="1"/>
          <p:nvPr/>
        </p:nvSpPr>
        <p:spPr>
          <a:xfrm>
            <a:off x="1402304" y="241629"/>
            <a:ext cx="8300496" cy="523220"/>
          </a:xfrm>
          <a:prstGeom prst="rect">
            <a:avLst/>
          </a:prstGeom>
          <a:noFill/>
        </p:spPr>
        <p:txBody>
          <a:bodyPr wrap="square" rtlCol="0">
            <a:spAutoFit/>
          </a:bodyPr>
          <a:lstStyle/>
          <a:p>
            <a:r>
              <a:rPr lang="en-US" altLang="zh-CN" sz="2800" dirty="0">
                <a:latin typeface="Times New Roman" panose="02020603050405020304" charset="0"/>
                <a:ea typeface="微软雅黑" panose="020B0503020204020204" charset="-122"/>
                <a:cs typeface="Times New Roman" panose="02020603050405020304" charset="0"/>
                <a:sym typeface="+mn-ea"/>
              </a:rPr>
              <a:t>Service Cases</a:t>
            </a:r>
            <a:r>
              <a:rPr lang="en-US" altLang="zh-CN" sz="2800" dirty="0">
                <a:latin typeface="微软雅黑" panose="020B0503020204020204" charset="-122"/>
                <a:ea typeface="微软雅黑" panose="020B0503020204020204" charset="-122"/>
              </a:rPr>
              <a:t>-- </a:t>
            </a:r>
            <a:r>
              <a:rPr lang="en-US" altLang="zh-CN" sz="2800" dirty="0">
                <a:latin typeface="Arial" panose="020B0604020202020204" pitchFamily="34" charset="0"/>
                <a:ea typeface="微软雅黑" panose="020B0503020204020204" charset="-122"/>
                <a:cs typeface="Arial" panose="020B0604020202020204" pitchFamily="34" charset="0"/>
              </a:rPr>
              <a:t>Acquisition process video</a:t>
            </a:r>
            <a:endParaRPr lang="zh-CN" altLang="en-US" sz="2800" dirty="0">
              <a:latin typeface="Arial" panose="020B0604020202020204" pitchFamily="34" charset="0"/>
              <a:ea typeface="微软雅黑" panose="020B0503020204020204" charset="-122"/>
              <a:cs typeface="Arial" panose="020B0604020202020204" pitchFamily="34" charset="0"/>
            </a:endParaRPr>
          </a:p>
        </p:txBody>
      </p:sp>
      <p:grpSp>
        <p:nvGrpSpPr>
          <p:cNvPr id="20" name="组合 19"/>
          <p:cNvGrpSpPr/>
          <p:nvPr/>
        </p:nvGrpSpPr>
        <p:grpSpPr>
          <a:xfrm rot="17100000">
            <a:off x="175953" y="261388"/>
            <a:ext cx="481872" cy="469661"/>
            <a:chOff x="1032060" y="5022216"/>
            <a:chExt cx="753746" cy="734645"/>
          </a:xfrm>
        </p:grpSpPr>
        <p:sp>
          <p:nvSpPr>
            <p:cNvPr id="21" name="等腰三角形 20"/>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77d9e17e15bc1145f368c42826dbcc73">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1581785" y="1556057"/>
            <a:ext cx="8547735" cy="4440555"/>
          </a:xfrm>
          <a:prstGeom prst="rect">
            <a:avLst/>
          </a:prstGeom>
        </p:spPr>
      </p:pic>
      <p:sp>
        <p:nvSpPr>
          <p:cNvPr id="100" name="文本框 99"/>
          <p:cNvSpPr txBox="1"/>
          <p:nvPr>
            <p:custDataLst>
              <p:tags r:id="rId3"/>
            </p:custDataLst>
          </p:nvPr>
        </p:nvSpPr>
        <p:spPr>
          <a:xfrm>
            <a:off x="1534477" y="930265"/>
            <a:ext cx="7858412" cy="460375"/>
          </a:xfrm>
          <a:prstGeom prst="rect">
            <a:avLst/>
          </a:prstGeom>
          <a:noFill/>
          <a:ln w="9525">
            <a:noFill/>
          </a:ln>
        </p:spPr>
        <p:txBody>
          <a:bodyPr wrap="square">
            <a:spAutoFit/>
          </a:bodyPr>
          <a:lstStyle/>
          <a:p>
            <a:pPr indent="0"/>
            <a:r>
              <a:rPr lang="en-US" altLang="zh-CN" sz="2400" b="0" dirty="0">
                <a:latin typeface="微软雅黑" panose="020B0503020204020204" charset="-122"/>
                <a:ea typeface="微软雅黑" panose="020B0503020204020204" charset="-122"/>
              </a:rPr>
              <a:t>Acquisition process video (click display).</a:t>
            </a:r>
            <a:endParaRPr lang="zh-CN" altLang="en-US" sz="2400" b="0"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5000"/>
    </mc:Choice>
    <mc:Fallback xmlns="">
      <p:transition spd="slow" advTm="5000"/>
    </mc:Fallback>
  </mc:AlternateContent>
  <p:timing>
    <p:tnLst>
      <p:par>
        <p:cTn id="1" dur="indefinite" restart="never" nodeType="tmRoot">
          <p:childTnLst>
            <p:video>
              <p:cMediaNode>
                <p:cTn id="2" fill="hold" display="1">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3294355" y="2840517"/>
            <a:ext cx="1036278" cy="1106805"/>
            <a:chOff x="5373389" y="1475219"/>
            <a:chExt cx="1717458" cy="1834345"/>
          </a:xfrm>
        </p:grpSpPr>
        <p:sp>
          <p:nvSpPr>
            <p:cNvPr id="8" name="矩形 7"/>
            <p:cNvSpPr/>
            <p:nvPr/>
          </p:nvSpPr>
          <p:spPr>
            <a:xfrm>
              <a:off x="5373389" y="1689609"/>
              <a:ext cx="1440000" cy="1440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390912" y="1475219"/>
              <a:ext cx="1699935" cy="1834345"/>
            </a:xfrm>
            <a:prstGeom prst="rect">
              <a:avLst/>
            </a:prstGeom>
            <a:noFill/>
          </p:spPr>
          <p:txBody>
            <a:bodyPr wrap="square" rtlCol="0">
              <a:spAutoFit/>
            </a:bodyPr>
            <a:lstStyle/>
            <a:p>
              <a:r>
                <a:rPr lang="en-US" altLang="zh-CN" sz="6600" dirty="0">
                  <a:solidFill>
                    <a:schemeClr val="bg1"/>
                  </a:solidFill>
                  <a:latin typeface="Agency FB" panose="020B0503020202020204" pitchFamily="34" charset="0"/>
                </a:rPr>
                <a:t>05</a:t>
              </a:r>
              <a:endParaRPr lang="zh-CN" altLang="en-US" sz="6600" dirty="0">
                <a:solidFill>
                  <a:schemeClr val="bg1"/>
                </a:solidFill>
                <a:latin typeface="Agency FB" panose="020B0503020202020204" pitchFamily="34" charset="0"/>
              </a:endParaRPr>
            </a:p>
          </p:txBody>
        </p:sp>
      </p:grpSp>
      <p:sp>
        <p:nvSpPr>
          <p:cNvPr id="29" name="文本框 28"/>
          <p:cNvSpPr txBox="1"/>
          <p:nvPr/>
        </p:nvSpPr>
        <p:spPr>
          <a:xfrm>
            <a:off x="4387782" y="2896476"/>
            <a:ext cx="6744755" cy="1107996"/>
          </a:xfrm>
          <a:prstGeom prst="rect">
            <a:avLst/>
          </a:prstGeom>
          <a:noFill/>
        </p:spPr>
        <p:txBody>
          <a:bodyPr wrap="square" rtlCol="0">
            <a:spAutoFit/>
          </a:bodyPr>
          <a:lstStyle/>
          <a:p>
            <a:r>
              <a:rPr lang="en-US" altLang="zh-CN" sz="6600" b="1" dirty="0">
                <a:solidFill>
                  <a:schemeClr val="bg1"/>
                </a:solidFill>
                <a:latin typeface="Agency FB" panose="020B0503020202020204" pitchFamily="34" charset="0"/>
                <a:ea typeface="微软雅黑" panose="020B0503020204020204" charset="-122"/>
                <a:sym typeface="+mn-ea"/>
              </a:rPr>
              <a:t>Benefit evaluation</a:t>
            </a:r>
            <a:endParaRPr lang="en-US" altLang="zh-CN" sz="6600" b="1" dirty="0">
              <a:solidFill>
                <a:schemeClr val="bg1"/>
              </a:solidFill>
              <a:latin typeface="Agency FB" panose="020B0503020202020204" pitchFamily="34" charset="0"/>
              <a:ea typeface="微软雅黑" panose="020B0503020204020204" charset="-122"/>
            </a:endParaRPr>
          </a:p>
        </p:txBody>
      </p:sp>
      <p:sp>
        <p:nvSpPr>
          <p:cNvPr id="27" name="等腰三角形 26"/>
          <p:cNvSpPr/>
          <p:nvPr/>
        </p:nvSpPr>
        <p:spPr>
          <a:xfrm rot="16200000" flipH="1" flipV="1">
            <a:off x="10855207" y="402093"/>
            <a:ext cx="466193" cy="401891"/>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5400000" flipV="1">
            <a:off x="11129166" y="1149630"/>
            <a:ext cx="312202" cy="269140"/>
          </a:xfrm>
          <a:prstGeom prst="triangl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p:cNvSpPr/>
          <p:nvPr/>
        </p:nvSpPr>
        <p:spPr>
          <a:xfrm rot="20034423" flipH="1" flipV="1">
            <a:off x="10356540" y="2323021"/>
            <a:ext cx="466193" cy="40189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6466204" y="5475288"/>
            <a:ext cx="753746" cy="734645"/>
            <a:chOff x="1032060" y="5022216"/>
            <a:chExt cx="753746" cy="734645"/>
          </a:xfrm>
        </p:grpSpPr>
        <p:sp>
          <p:nvSpPr>
            <p:cNvPr id="32" name="等腰三角形 31"/>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等腰三角形 33"/>
          <p:cNvSpPr/>
          <p:nvPr/>
        </p:nvSpPr>
        <p:spPr>
          <a:xfrm rot="3050067" flipH="1" flipV="1">
            <a:off x="10599907" y="5219320"/>
            <a:ext cx="466193" cy="401891"/>
          </a:xfrm>
          <a:prstGeom prst="triangl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rot="218209">
            <a:off x="204360" y="453454"/>
            <a:ext cx="2711857" cy="2480114"/>
            <a:chOff x="198500" y="345574"/>
            <a:chExt cx="2761211" cy="2116126"/>
          </a:xfrm>
        </p:grpSpPr>
        <p:cxnSp>
          <p:nvCxnSpPr>
            <p:cNvPr id="36" name="直接连接符 35"/>
            <p:cNvCxnSpPr/>
            <p:nvPr/>
          </p:nvCxnSpPr>
          <p:spPr>
            <a:xfrm flipH="1" flipV="1">
              <a:off x="198500" y="345574"/>
              <a:ext cx="2639950" cy="202021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2756900" y="2295261"/>
              <a:ext cx="202811" cy="166439"/>
            </a:xfrm>
            <a:prstGeom prst="ellipse">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rot="2940872">
            <a:off x="-540701" y="-1022982"/>
            <a:ext cx="4638309" cy="5057419"/>
            <a:chOff x="-16043" y="-37482"/>
            <a:chExt cx="3416442" cy="5128543"/>
          </a:xfrm>
        </p:grpSpPr>
        <p:sp>
          <p:nvSpPr>
            <p:cNvPr id="18" name="任意多边形 17"/>
            <p:cNvSpPr/>
            <p:nvPr/>
          </p:nvSpPr>
          <p:spPr>
            <a:xfrm>
              <a:off x="-16043" y="-37482"/>
              <a:ext cx="3384884" cy="5128543"/>
            </a:xfrm>
            <a:custGeom>
              <a:avLst/>
              <a:gdLst>
                <a:gd name="connsiteX0" fmla="*/ 3053125 w 4203032"/>
                <a:gd name="connsiteY0" fmla="*/ 0 h 6849979"/>
                <a:gd name="connsiteX1" fmla="*/ 3384884 w 4203032"/>
                <a:gd name="connsiteY1" fmla="*/ 0 h 6849979"/>
                <a:gd name="connsiteX2" fmla="*/ 352926 w 4203032"/>
                <a:gd name="connsiteY2" fmla="*/ 3481137 h 6849979"/>
                <a:gd name="connsiteX3" fmla="*/ 4203032 w 4203032"/>
                <a:gd name="connsiteY3" fmla="*/ 6849979 h 6849979"/>
                <a:gd name="connsiteX4" fmla="*/ 3978442 w 4203032"/>
                <a:gd name="connsiteY4" fmla="*/ 6849979 h 6849979"/>
                <a:gd name="connsiteX5" fmla="*/ 0 w 4203032"/>
                <a:gd name="connsiteY5" fmla="*/ 3416968 h 6849979"/>
                <a:gd name="connsiteX0-1" fmla="*/ 3009984 w 4203032"/>
                <a:gd name="connsiteY0-2" fmla="*/ 0 h 6887461"/>
                <a:gd name="connsiteX1-3" fmla="*/ 3384884 w 4203032"/>
                <a:gd name="connsiteY1-4" fmla="*/ 37482 h 6887461"/>
                <a:gd name="connsiteX2-5" fmla="*/ 352926 w 4203032"/>
                <a:gd name="connsiteY2-6" fmla="*/ 3518619 h 6887461"/>
                <a:gd name="connsiteX3-7" fmla="*/ 4203032 w 4203032"/>
                <a:gd name="connsiteY3-8" fmla="*/ 6887461 h 6887461"/>
                <a:gd name="connsiteX4-9" fmla="*/ 3978442 w 4203032"/>
                <a:gd name="connsiteY4-10" fmla="*/ 6887461 h 6887461"/>
                <a:gd name="connsiteX5-11" fmla="*/ 0 w 4203032"/>
                <a:gd name="connsiteY5-12" fmla="*/ 3454450 h 6887461"/>
                <a:gd name="connsiteX6" fmla="*/ 3009984 w 4203032"/>
                <a:gd name="connsiteY6" fmla="*/ 0 h 6887461"/>
                <a:gd name="connsiteX0-13" fmla="*/ 3009984 w 4203032"/>
                <a:gd name="connsiteY0-14" fmla="*/ 0 h 6887461"/>
                <a:gd name="connsiteX1-15" fmla="*/ 3384884 w 4203032"/>
                <a:gd name="connsiteY1-16" fmla="*/ 37482 h 6887461"/>
                <a:gd name="connsiteX2-17" fmla="*/ 352926 w 4203032"/>
                <a:gd name="connsiteY2-18" fmla="*/ 3518619 h 6887461"/>
                <a:gd name="connsiteX3-19" fmla="*/ 4203032 w 4203032"/>
                <a:gd name="connsiteY3-20" fmla="*/ 6887461 h 6887461"/>
                <a:gd name="connsiteX4-21" fmla="*/ 3096288 w 4203032"/>
                <a:gd name="connsiteY4-22" fmla="*/ 6121862 h 6887461"/>
                <a:gd name="connsiteX5-23" fmla="*/ 0 w 4203032"/>
                <a:gd name="connsiteY5-24" fmla="*/ 3454450 h 6887461"/>
                <a:gd name="connsiteX6-25" fmla="*/ 3009984 w 4203032"/>
                <a:gd name="connsiteY6-26" fmla="*/ 0 h 6887461"/>
                <a:gd name="connsiteX0-27" fmla="*/ 3009984 w 3384884"/>
                <a:gd name="connsiteY0-28" fmla="*/ 0 h 6153997"/>
                <a:gd name="connsiteX1-29" fmla="*/ 3384884 w 3384884"/>
                <a:gd name="connsiteY1-30" fmla="*/ 37482 h 6153997"/>
                <a:gd name="connsiteX2-31" fmla="*/ 352926 w 3384884"/>
                <a:gd name="connsiteY2-32" fmla="*/ 3518619 h 6153997"/>
                <a:gd name="connsiteX3-33" fmla="*/ 3322765 w 3384884"/>
                <a:gd name="connsiteY3-34" fmla="*/ 6153997 h 6153997"/>
                <a:gd name="connsiteX4-35" fmla="*/ 3096288 w 3384884"/>
                <a:gd name="connsiteY4-36" fmla="*/ 6121862 h 6153997"/>
                <a:gd name="connsiteX5-37" fmla="*/ 0 w 3384884"/>
                <a:gd name="connsiteY5-38" fmla="*/ 3454450 h 6153997"/>
                <a:gd name="connsiteX6-39" fmla="*/ 3009984 w 3384884"/>
                <a:gd name="connsiteY6-40" fmla="*/ 0 h 6153997"/>
                <a:gd name="connsiteX0-41" fmla="*/ 3009984 w 3384884"/>
                <a:gd name="connsiteY0-42" fmla="*/ 0 h 6121861"/>
                <a:gd name="connsiteX1-43" fmla="*/ 3384884 w 3384884"/>
                <a:gd name="connsiteY1-44" fmla="*/ 37482 h 6121861"/>
                <a:gd name="connsiteX2-45" fmla="*/ 352926 w 3384884"/>
                <a:gd name="connsiteY2-46" fmla="*/ 3518619 h 6121861"/>
                <a:gd name="connsiteX3-47" fmla="*/ 3193342 w 3384884"/>
                <a:gd name="connsiteY3-48" fmla="*/ 6019537 h 6121861"/>
                <a:gd name="connsiteX4-49" fmla="*/ 3096288 w 3384884"/>
                <a:gd name="connsiteY4-50" fmla="*/ 6121862 h 6121861"/>
                <a:gd name="connsiteX5-51" fmla="*/ 0 w 3384884"/>
                <a:gd name="connsiteY5-52" fmla="*/ 3454450 h 6121861"/>
                <a:gd name="connsiteX6-53" fmla="*/ 3009984 w 3384884"/>
                <a:gd name="connsiteY6-54" fmla="*/ 0 h 6121861"/>
                <a:gd name="connsiteX0-55" fmla="*/ 3009984 w 3384884"/>
                <a:gd name="connsiteY0-56" fmla="*/ 0 h 6019537"/>
                <a:gd name="connsiteX1-57" fmla="*/ 3384884 w 3384884"/>
                <a:gd name="connsiteY1-58" fmla="*/ 37482 h 6019537"/>
                <a:gd name="connsiteX2-59" fmla="*/ 352926 w 3384884"/>
                <a:gd name="connsiteY2-60" fmla="*/ 3518619 h 6019537"/>
                <a:gd name="connsiteX3-61" fmla="*/ 3193342 w 3384884"/>
                <a:gd name="connsiteY3-62" fmla="*/ 6019537 h 6019537"/>
                <a:gd name="connsiteX4-63" fmla="*/ 2995625 w 3384884"/>
                <a:gd name="connsiteY4-64" fmla="*/ 6017284 h 6019537"/>
                <a:gd name="connsiteX5-65" fmla="*/ 0 w 3384884"/>
                <a:gd name="connsiteY5-66" fmla="*/ 3454450 h 6019537"/>
                <a:gd name="connsiteX6-67" fmla="*/ 3009984 w 3384884"/>
                <a:gd name="connsiteY6-68" fmla="*/ 0 h 6019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384884" h="6019537">
                  <a:moveTo>
                    <a:pt x="3009984" y="0"/>
                  </a:moveTo>
                  <a:lnTo>
                    <a:pt x="3384884" y="37482"/>
                  </a:lnTo>
                  <a:lnTo>
                    <a:pt x="352926" y="3518619"/>
                  </a:lnTo>
                  <a:lnTo>
                    <a:pt x="3193342" y="6019537"/>
                  </a:lnTo>
                  <a:lnTo>
                    <a:pt x="2995625" y="6017284"/>
                  </a:lnTo>
                  <a:lnTo>
                    <a:pt x="0" y="3454450"/>
                  </a:lnTo>
                  <a:cubicBezTo>
                    <a:pt x="1017708" y="2315461"/>
                    <a:pt x="1992276" y="1138989"/>
                    <a:pt x="30099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21"/>
            <p:cNvSpPr/>
            <p:nvPr/>
          </p:nvSpPr>
          <p:spPr>
            <a:xfrm>
              <a:off x="157349" y="-4196"/>
              <a:ext cx="3243050" cy="5067351"/>
            </a:xfrm>
            <a:custGeom>
              <a:avLst/>
              <a:gdLst>
                <a:gd name="connsiteX0" fmla="*/ 3053125 w 4203032"/>
                <a:gd name="connsiteY0" fmla="*/ 0 h 6849979"/>
                <a:gd name="connsiteX1" fmla="*/ 3384884 w 4203032"/>
                <a:gd name="connsiteY1" fmla="*/ 0 h 6849979"/>
                <a:gd name="connsiteX2" fmla="*/ 352926 w 4203032"/>
                <a:gd name="connsiteY2" fmla="*/ 3481137 h 6849979"/>
                <a:gd name="connsiteX3" fmla="*/ 4203032 w 4203032"/>
                <a:gd name="connsiteY3" fmla="*/ 6849979 h 6849979"/>
                <a:gd name="connsiteX4" fmla="*/ 3978442 w 4203032"/>
                <a:gd name="connsiteY4" fmla="*/ 6849979 h 6849979"/>
                <a:gd name="connsiteX5" fmla="*/ 0 w 4203032"/>
                <a:gd name="connsiteY5" fmla="*/ 3416968 h 6849979"/>
                <a:gd name="connsiteX0-1" fmla="*/ 3053125 w 4203032"/>
                <a:gd name="connsiteY0-2" fmla="*/ 0 h 6849979"/>
                <a:gd name="connsiteX1-3" fmla="*/ 3384884 w 4203032"/>
                <a:gd name="connsiteY1-4" fmla="*/ 0 h 6849979"/>
                <a:gd name="connsiteX2-5" fmla="*/ 222297 w 4203032"/>
                <a:gd name="connsiteY2-6" fmla="*/ 3466623 h 6849979"/>
                <a:gd name="connsiteX3-7" fmla="*/ 4203032 w 4203032"/>
                <a:gd name="connsiteY3-8" fmla="*/ 6849979 h 6849979"/>
                <a:gd name="connsiteX4-9" fmla="*/ 3978442 w 4203032"/>
                <a:gd name="connsiteY4-10" fmla="*/ 6849979 h 6849979"/>
                <a:gd name="connsiteX5-11" fmla="*/ 0 w 4203032"/>
                <a:gd name="connsiteY5-12" fmla="*/ 3416968 h 6849979"/>
                <a:gd name="connsiteX6" fmla="*/ 3053125 w 4203032"/>
                <a:gd name="connsiteY6" fmla="*/ 0 h 6849979"/>
                <a:gd name="connsiteX0-13" fmla="*/ 3053125 w 4203032"/>
                <a:gd name="connsiteY0-14" fmla="*/ 0 h 6849979"/>
                <a:gd name="connsiteX1-15" fmla="*/ 3297799 w 4203032"/>
                <a:gd name="connsiteY1-16" fmla="*/ 0 h 6849979"/>
                <a:gd name="connsiteX2-17" fmla="*/ 222297 w 4203032"/>
                <a:gd name="connsiteY2-18" fmla="*/ 3466623 h 6849979"/>
                <a:gd name="connsiteX3-19" fmla="*/ 4203032 w 4203032"/>
                <a:gd name="connsiteY3-20" fmla="*/ 6849979 h 6849979"/>
                <a:gd name="connsiteX4-21" fmla="*/ 3978442 w 4203032"/>
                <a:gd name="connsiteY4-22" fmla="*/ 6849979 h 6849979"/>
                <a:gd name="connsiteX5-23" fmla="*/ 0 w 4203032"/>
                <a:gd name="connsiteY5-24" fmla="*/ 3416968 h 6849979"/>
                <a:gd name="connsiteX6-25" fmla="*/ 3053125 w 4203032"/>
                <a:gd name="connsiteY6-26" fmla="*/ 0 h 6849979"/>
                <a:gd name="connsiteX0-27" fmla="*/ 3053125 w 4174003"/>
                <a:gd name="connsiteY0-28" fmla="*/ 0 h 6849979"/>
                <a:gd name="connsiteX1-29" fmla="*/ 3297799 w 4174003"/>
                <a:gd name="connsiteY1-30" fmla="*/ 0 h 6849979"/>
                <a:gd name="connsiteX2-31" fmla="*/ 222297 w 4174003"/>
                <a:gd name="connsiteY2-32" fmla="*/ 3466623 h 6849979"/>
                <a:gd name="connsiteX3-33" fmla="*/ 4174003 w 4174003"/>
                <a:gd name="connsiteY3-34" fmla="*/ 6849979 h 6849979"/>
                <a:gd name="connsiteX4-35" fmla="*/ 3978442 w 4174003"/>
                <a:gd name="connsiteY4-36" fmla="*/ 6849979 h 6849979"/>
                <a:gd name="connsiteX5-37" fmla="*/ 0 w 4174003"/>
                <a:gd name="connsiteY5-38" fmla="*/ 3416968 h 6849979"/>
                <a:gd name="connsiteX6-39" fmla="*/ 3053125 w 4174003"/>
                <a:gd name="connsiteY6-40" fmla="*/ 0 h 6849979"/>
                <a:gd name="connsiteX0-41" fmla="*/ 3053125 w 4174003"/>
                <a:gd name="connsiteY0-42" fmla="*/ 0 h 6849979"/>
                <a:gd name="connsiteX1-43" fmla="*/ 3225227 w 4174003"/>
                <a:gd name="connsiteY1-44" fmla="*/ 0 h 6849979"/>
                <a:gd name="connsiteX2-45" fmla="*/ 222297 w 4174003"/>
                <a:gd name="connsiteY2-46" fmla="*/ 3466623 h 6849979"/>
                <a:gd name="connsiteX3-47" fmla="*/ 4174003 w 4174003"/>
                <a:gd name="connsiteY3-48" fmla="*/ 6849979 h 6849979"/>
                <a:gd name="connsiteX4-49" fmla="*/ 3978442 w 4174003"/>
                <a:gd name="connsiteY4-50" fmla="*/ 6849979 h 6849979"/>
                <a:gd name="connsiteX5-51" fmla="*/ 0 w 4174003"/>
                <a:gd name="connsiteY5-52" fmla="*/ 3416968 h 6849979"/>
                <a:gd name="connsiteX6-53" fmla="*/ 3053125 w 4174003"/>
                <a:gd name="connsiteY6-54" fmla="*/ 0 h 6849979"/>
                <a:gd name="connsiteX0-55" fmla="*/ 3053125 w 4174003"/>
                <a:gd name="connsiteY0-56" fmla="*/ 0 h 6849979"/>
                <a:gd name="connsiteX1-57" fmla="*/ 3225227 w 4174003"/>
                <a:gd name="connsiteY1-58" fmla="*/ 0 h 6849979"/>
                <a:gd name="connsiteX2-59" fmla="*/ 222297 w 4174003"/>
                <a:gd name="connsiteY2-60" fmla="*/ 3466623 h 6849979"/>
                <a:gd name="connsiteX3-61" fmla="*/ 4174003 w 4174003"/>
                <a:gd name="connsiteY3-62" fmla="*/ 6849979 h 6849979"/>
                <a:gd name="connsiteX4-63" fmla="*/ 3010006 w 4174003"/>
                <a:gd name="connsiteY4-64" fmla="*/ 5988828 h 6849979"/>
                <a:gd name="connsiteX5-65" fmla="*/ 0 w 4174003"/>
                <a:gd name="connsiteY5-66" fmla="*/ 3416968 h 6849979"/>
                <a:gd name="connsiteX6-67" fmla="*/ 3053125 w 4174003"/>
                <a:gd name="connsiteY6-68" fmla="*/ 0 h 6849979"/>
                <a:gd name="connsiteX0-69" fmla="*/ 3053125 w 3243050"/>
                <a:gd name="connsiteY0-70" fmla="*/ 0 h 5988828"/>
                <a:gd name="connsiteX1-71" fmla="*/ 3225227 w 3243050"/>
                <a:gd name="connsiteY1-72" fmla="*/ 0 h 5988828"/>
                <a:gd name="connsiteX2-73" fmla="*/ 222297 w 3243050"/>
                <a:gd name="connsiteY2-74" fmla="*/ 3466623 h 5988828"/>
                <a:gd name="connsiteX3-75" fmla="*/ 3243050 w 3243050"/>
                <a:gd name="connsiteY3-76" fmla="*/ 5936888 h 5988828"/>
                <a:gd name="connsiteX4-77" fmla="*/ 3010006 w 3243050"/>
                <a:gd name="connsiteY4-78" fmla="*/ 5988828 h 5988828"/>
                <a:gd name="connsiteX5-79" fmla="*/ 0 w 3243050"/>
                <a:gd name="connsiteY5-80" fmla="*/ 3416968 h 5988828"/>
                <a:gd name="connsiteX6-81" fmla="*/ 3053125 w 3243050"/>
                <a:gd name="connsiteY6-82" fmla="*/ 0 h 59888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243050" h="5988828">
                  <a:moveTo>
                    <a:pt x="3053125" y="0"/>
                  </a:moveTo>
                  <a:lnTo>
                    <a:pt x="3225227" y="0"/>
                  </a:lnTo>
                  <a:lnTo>
                    <a:pt x="222297" y="3466623"/>
                  </a:lnTo>
                  <a:lnTo>
                    <a:pt x="3243050" y="5936888"/>
                  </a:lnTo>
                  <a:lnTo>
                    <a:pt x="3010006" y="5988828"/>
                  </a:lnTo>
                  <a:lnTo>
                    <a:pt x="0" y="3416968"/>
                  </a:lnTo>
                  <a:lnTo>
                    <a:pt x="3053125" y="0"/>
                  </a:lnTo>
                  <a:close/>
                </a:path>
              </a:pathLst>
            </a:cu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9" presetClass="entr" presetSubtype="0" decel="100000"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 calcmode="lin" valueType="num">
                                      <p:cBhvr>
                                        <p:cTn id="20" dur="500" fill="hold"/>
                                        <p:tgtEl>
                                          <p:spTgt spid="31"/>
                                        </p:tgtEl>
                                        <p:attrNameLst>
                                          <p:attrName>style.rotation</p:attrName>
                                        </p:attrNameLst>
                                      </p:cBhvr>
                                      <p:tavLst>
                                        <p:tav tm="0">
                                          <p:val>
                                            <p:fltVal val="360"/>
                                          </p:val>
                                        </p:tav>
                                        <p:tav tm="100000">
                                          <p:val>
                                            <p:fltVal val="0"/>
                                          </p:val>
                                        </p:tav>
                                      </p:tavLst>
                                    </p:anim>
                                    <p:animEffect transition="in" filter="fade">
                                      <p:cBhvr>
                                        <p:cTn id="21" dur="500"/>
                                        <p:tgtEl>
                                          <p:spTgt spid="31"/>
                                        </p:tgtEl>
                                      </p:cBhvr>
                                    </p:animEffect>
                                  </p:childTnLst>
                                </p:cTn>
                              </p:par>
                              <p:par>
                                <p:cTn id="22" presetID="49" presetClass="entr" presetSubtype="0" decel="10000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 calcmode="lin" valueType="num">
                                      <p:cBhvr>
                                        <p:cTn id="26" dur="500" fill="hold"/>
                                        <p:tgtEl>
                                          <p:spTgt spid="34"/>
                                        </p:tgtEl>
                                        <p:attrNameLst>
                                          <p:attrName>style.rotation</p:attrName>
                                        </p:attrNameLst>
                                      </p:cBhvr>
                                      <p:tavLst>
                                        <p:tav tm="0">
                                          <p:val>
                                            <p:fltVal val="360"/>
                                          </p:val>
                                        </p:tav>
                                        <p:tav tm="100000">
                                          <p:val>
                                            <p:fltVal val="0"/>
                                          </p:val>
                                        </p:tav>
                                      </p:tavLst>
                                    </p:anim>
                                    <p:animEffect transition="in" filter="fade">
                                      <p:cBhvr>
                                        <p:cTn id="27" dur="500"/>
                                        <p:tgtEl>
                                          <p:spTgt spid="34"/>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 calcmode="lin" valueType="num">
                                      <p:cBhvr>
                                        <p:cTn id="32" dur="500" fill="hold"/>
                                        <p:tgtEl>
                                          <p:spTgt spid="30"/>
                                        </p:tgtEl>
                                        <p:attrNameLst>
                                          <p:attrName>style.rotation</p:attrName>
                                        </p:attrNameLst>
                                      </p:cBhvr>
                                      <p:tavLst>
                                        <p:tav tm="0">
                                          <p:val>
                                            <p:fltVal val="360"/>
                                          </p:val>
                                        </p:tav>
                                        <p:tav tm="100000">
                                          <p:val>
                                            <p:fltVal val="0"/>
                                          </p:val>
                                        </p:tav>
                                      </p:tavLst>
                                    </p:anim>
                                    <p:animEffect transition="in" filter="fade">
                                      <p:cBhvr>
                                        <p:cTn id="33" dur="500"/>
                                        <p:tgtEl>
                                          <p:spTgt spid="30"/>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 calcmode="lin" valueType="num">
                                      <p:cBhvr>
                                        <p:cTn id="38" dur="500" fill="hold"/>
                                        <p:tgtEl>
                                          <p:spTgt spid="28"/>
                                        </p:tgtEl>
                                        <p:attrNameLst>
                                          <p:attrName>style.rotation</p:attrName>
                                        </p:attrNameLst>
                                      </p:cBhvr>
                                      <p:tavLst>
                                        <p:tav tm="0">
                                          <p:val>
                                            <p:fltVal val="360"/>
                                          </p:val>
                                        </p:tav>
                                        <p:tav tm="100000">
                                          <p:val>
                                            <p:fltVal val="0"/>
                                          </p:val>
                                        </p:tav>
                                      </p:tavLst>
                                    </p:anim>
                                    <p:animEffect transition="in" filter="fade">
                                      <p:cBhvr>
                                        <p:cTn id="39" dur="500"/>
                                        <p:tgtEl>
                                          <p:spTgt spid="28"/>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 calcmode="lin" valueType="num">
                                      <p:cBhvr>
                                        <p:cTn id="44" dur="500" fill="hold"/>
                                        <p:tgtEl>
                                          <p:spTgt spid="27"/>
                                        </p:tgtEl>
                                        <p:attrNameLst>
                                          <p:attrName>style.rotation</p:attrName>
                                        </p:attrNameLst>
                                      </p:cBhvr>
                                      <p:tavLst>
                                        <p:tav tm="0">
                                          <p:val>
                                            <p:fltVal val="360"/>
                                          </p:val>
                                        </p:tav>
                                        <p:tav tm="100000">
                                          <p:val>
                                            <p:fltVal val="0"/>
                                          </p:val>
                                        </p:tav>
                                      </p:tavLst>
                                    </p:anim>
                                    <p:animEffect transition="in" filter="fade">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7" grpId="0" bldLvl="0" animBg="1"/>
      <p:bldP spid="28" grpId="0" bldLvl="0" animBg="1"/>
      <p:bldP spid="30" grpId="0" bldLvl="0" animBg="1"/>
      <p:bldP spid="3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flipH="1">
            <a:off x="1260834" y="270280"/>
            <a:ext cx="72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651109" y="254328"/>
            <a:ext cx="689325" cy="521970"/>
          </a:xfrm>
          <a:prstGeom prst="rect">
            <a:avLst/>
          </a:prstGeom>
          <a:noFill/>
        </p:spPr>
        <p:txBody>
          <a:bodyPr wrap="square" rtlCol="0">
            <a:spAutoFit/>
          </a:bodyPr>
          <a:lstStyle/>
          <a:p>
            <a:r>
              <a:rPr lang="en-US" altLang="zh-CN" sz="2800" dirty="0">
                <a:latin typeface="+mj-ea"/>
                <a:ea typeface="+mj-ea"/>
              </a:rPr>
              <a:t>05</a:t>
            </a:r>
            <a:endParaRPr lang="zh-CN" altLang="en-US" sz="2800" dirty="0">
              <a:latin typeface="+mj-ea"/>
              <a:ea typeface="+mj-ea"/>
            </a:endParaRPr>
          </a:p>
        </p:txBody>
      </p:sp>
      <p:sp>
        <p:nvSpPr>
          <p:cNvPr id="38" name="文本框 37"/>
          <p:cNvSpPr txBox="1"/>
          <p:nvPr/>
        </p:nvSpPr>
        <p:spPr>
          <a:xfrm>
            <a:off x="1402304" y="241629"/>
            <a:ext cx="5136482" cy="521970"/>
          </a:xfrm>
          <a:prstGeom prst="rect">
            <a:avLst/>
          </a:prstGeom>
          <a:noFill/>
        </p:spPr>
        <p:txBody>
          <a:bodyPr wrap="square" rtlCol="0">
            <a:spAutoFit/>
          </a:bodyPr>
          <a:lstStyle/>
          <a:p>
            <a:r>
              <a:rPr lang="en-US" altLang="zh-CN" sz="2800" dirty="0">
                <a:latin typeface="Times New Roman" panose="02020603050405020304" charset="0"/>
                <a:ea typeface="微软雅黑" panose="020B0503020204020204" charset="-122"/>
                <a:cs typeface="Times New Roman" panose="02020603050405020304" charset="0"/>
                <a:sym typeface="+mn-ea"/>
              </a:rPr>
              <a:t>Benefit evaluation</a:t>
            </a:r>
            <a:endParaRPr lang="en-US" altLang="zh-CN" sz="2800" dirty="0">
              <a:latin typeface="Times New Roman" panose="02020603050405020304" charset="0"/>
              <a:ea typeface="微软雅黑" panose="020B0503020204020204" charset="-122"/>
              <a:cs typeface="Times New Roman" panose="02020603050405020304" charset="0"/>
            </a:endParaRPr>
          </a:p>
        </p:txBody>
      </p:sp>
      <p:grpSp>
        <p:nvGrpSpPr>
          <p:cNvPr id="39" name="组合 38"/>
          <p:cNvGrpSpPr/>
          <p:nvPr/>
        </p:nvGrpSpPr>
        <p:grpSpPr>
          <a:xfrm rot="17100000">
            <a:off x="175953" y="261388"/>
            <a:ext cx="481872" cy="469661"/>
            <a:chOff x="1032060" y="5022216"/>
            <a:chExt cx="753746" cy="734645"/>
          </a:xfrm>
        </p:grpSpPr>
        <p:sp>
          <p:nvSpPr>
            <p:cNvPr id="40" name="等腰三角形 39"/>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custDataLst>
              <p:tags r:id="rId1"/>
            </p:custDataLst>
          </p:nvPr>
        </p:nvSpPr>
        <p:spPr>
          <a:xfrm>
            <a:off x="1298708" y="1575391"/>
            <a:ext cx="4547655" cy="584775"/>
          </a:xfrm>
          <a:prstGeom prst="rect">
            <a:avLst/>
          </a:prstGeom>
          <a:noFill/>
        </p:spPr>
        <p:txBody>
          <a:bodyPr wrap="none" rtlCol="0">
            <a:spAutoFit/>
          </a:bodyPr>
          <a:lstStyle/>
          <a:p>
            <a:pPr algn="ctr"/>
            <a:r>
              <a:rPr kumimoji="1" lang="en-US" altLang="zh-CN" sz="3200" b="1" dirty="0">
                <a:latin typeface="+mj-ea"/>
                <a:ea typeface="+mj-ea"/>
              </a:rPr>
              <a:t>Machine Tool Market</a:t>
            </a:r>
            <a:endParaRPr kumimoji="1" lang="zh-CN" altLang="en-US" sz="3200" b="1" dirty="0">
              <a:latin typeface="+mj-ea"/>
              <a:ea typeface="+mj-ea"/>
            </a:endParaRPr>
          </a:p>
        </p:txBody>
      </p:sp>
      <p:sp>
        <p:nvSpPr>
          <p:cNvPr id="6" name="文本框 5"/>
          <p:cNvSpPr txBox="1"/>
          <p:nvPr>
            <p:custDataLst>
              <p:tags r:id="rId2"/>
            </p:custDataLst>
          </p:nvPr>
        </p:nvSpPr>
        <p:spPr>
          <a:xfrm>
            <a:off x="1317898" y="2556966"/>
            <a:ext cx="9250599" cy="872034"/>
          </a:xfrm>
          <a:prstGeom prst="rect">
            <a:avLst/>
          </a:prstGeom>
          <a:noFill/>
        </p:spPr>
        <p:txBody>
          <a:bodyPr wrap="square">
            <a:spAutoFit/>
          </a:bodyPr>
          <a:lstStyle/>
          <a:p>
            <a:pPr algn="just">
              <a:lnSpc>
                <a:spcPct val="150000"/>
              </a:lnSpc>
            </a:pPr>
            <a:r>
              <a:rPr lang="en-US" altLang="zh-CN" sz="1800" dirty="0"/>
              <a:t>In 2021, the total consumption scale of the tool market increased from </a:t>
            </a:r>
            <a:r>
              <a:rPr lang="en-US" altLang="zh-CN" sz="1800" b="1" u="sng" dirty="0"/>
              <a:t>42.1 billion</a:t>
            </a:r>
            <a:r>
              <a:rPr lang="en-US" altLang="zh-CN" sz="1800" u="sng" dirty="0"/>
              <a:t> yuan </a:t>
            </a:r>
            <a:r>
              <a:rPr lang="en-US" altLang="zh-CN" sz="1800" dirty="0"/>
              <a:t>in 2020 to </a:t>
            </a:r>
            <a:r>
              <a:rPr lang="en-US" altLang="zh-CN" sz="1800" b="1" u="sng" dirty="0"/>
              <a:t>47.7 billion yuan </a:t>
            </a:r>
            <a:r>
              <a:rPr lang="en-US" altLang="zh-CN" sz="1800" dirty="0"/>
              <a:t>in 2021, with a year-on-year growth of 13.3%; Hit a new high.</a:t>
            </a:r>
            <a:endParaRPr lang="zh-CN" altLang="en-US" sz="1800" dirty="0"/>
          </a:p>
        </p:txBody>
      </p:sp>
      <p:sp>
        <p:nvSpPr>
          <p:cNvPr id="7" name="文本框 6"/>
          <p:cNvSpPr txBox="1"/>
          <p:nvPr>
            <p:custDataLst>
              <p:tags r:id="rId3"/>
            </p:custDataLst>
          </p:nvPr>
        </p:nvSpPr>
        <p:spPr>
          <a:xfrm>
            <a:off x="1302578" y="3875492"/>
            <a:ext cx="9474120" cy="872034"/>
          </a:xfrm>
          <a:prstGeom prst="rect">
            <a:avLst/>
          </a:prstGeom>
          <a:noFill/>
        </p:spPr>
        <p:txBody>
          <a:bodyPr wrap="square">
            <a:spAutoFit/>
          </a:bodyPr>
          <a:lstStyle/>
          <a:p>
            <a:pPr algn="just">
              <a:lnSpc>
                <a:spcPct val="150000"/>
              </a:lnSpc>
            </a:pPr>
            <a:r>
              <a:rPr lang="en-US" altLang="zh-CN" dirty="0"/>
              <a:t>In the first half of 2022, the export value of cutting tools was </a:t>
            </a:r>
            <a:r>
              <a:rPr lang="en-US" altLang="zh-CN" b="1" dirty="0"/>
              <a:t>11.24 billion yuan</a:t>
            </a:r>
            <a:r>
              <a:rPr lang="en-US" altLang="zh-CN" dirty="0"/>
              <a:t>, up 8% year-on-year, while the import value was 4.864 billion yuan, down 10.69% year on year. </a:t>
            </a:r>
            <a:r>
              <a:rPr lang="en-US" altLang="zh-CN" sz="1100" dirty="0"/>
              <a:t>[2]</a:t>
            </a:r>
            <a:endParaRPr lang="zh-CN" altLang="en-US" dirty="0"/>
          </a:p>
        </p:txBody>
      </p:sp>
      <p:sp>
        <p:nvSpPr>
          <p:cNvPr id="8" name="文本框 7"/>
          <p:cNvSpPr txBox="1"/>
          <p:nvPr>
            <p:custDataLst>
              <p:tags r:id="rId4"/>
            </p:custDataLst>
          </p:nvPr>
        </p:nvSpPr>
        <p:spPr>
          <a:xfrm>
            <a:off x="1559640" y="5584637"/>
            <a:ext cx="9381239" cy="461665"/>
          </a:xfrm>
          <a:prstGeom prst="rect">
            <a:avLst/>
          </a:prstGeom>
          <a:noFill/>
        </p:spPr>
        <p:txBody>
          <a:bodyPr wrap="square">
            <a:spAutoFit/>
          </a:bodyPr>
          <a:lstStyle>
            <a:defPPr>
              <a:defRPr lang="zh-CN"/>
            </a:defPPr>
            <a:lvl1pPr>
              <a:defRPr sz="1400" b="0" i="0">
                <a:solidFill>
                  <a:srgbClr val="666666"/>
                </a:solidFill>
                <a:effectLst/>
                <a:latin typeface="微软雅黑" panose="020B0503020204020204" charset="-122"/>
                <a:ea typeface="微软雅黑" panose="020B0503020204020204" charset="-122"/>
              </a:defRPr>
            </a:lvl1pPr>
          </a:lstStyle>
          <a:p>
            <a:r>
              <a:rPr lang="en-US" altLang="zh-CN" sz="1200" dirty="0"/>
              <a:t>[2] Import and export Customs data and analysis of tools (cutting tools, measuring tools, measuring instruments) in the first half year of 2022, Secretariat of Tool Branch of China Machine Tool Industry Association</a:t>
            </a:r>
            <a:endParaRPr lang="zh-CN" altLang="en-US" sz="1200" dirty="0"/>
          </a:p>
        </p:txBody>
      </p:sp>
    </p:spTree>
  </p:cSld>
  <p:clrMapOvr>
    <a:masterClrMapping/>
  </p:clrMapOvr>
  <mc:AlternateContent xmlns:mc="http://schemas.openxmlformats.org/markup-compatibility/2006" xmlns:p14="http://schemas.microsoft.com/office/powerpoint/2010/main">
    <mc:Choice Requires="p14">
      <p:transition spd="slow" p14:dur="1500" advTm="5000"/>
    </mc:Choice>
    <mc:Fallback xmlns="">
      <p:transition spd="slow"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flipH="1">
            <a:off x="1260834" y="270280"/>
            <a:ext cx="72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651109" y="254328"/>
            <a:ext cx="689325" cy="521970"/>
          </a:xfrm>
          <a:prstGeom prst="rect">
            <a:avLst/>
          </a:prstGeom>
          <a:noFill/>
        </p:spPr>
        <p:txBody>
          <a:bodyPr wrap="square" rtlCol="0">
            <a:spAutoFit/>
          </a:bodyPr>
          <a:lstStyle/>
          <a:p>
            <a:r>
              <a:rPr lang="en-US" altLang="zh-CN" sz="2800" dirty="0">
                <a:latin typeface="+mj-ea"/>
                <a:ea typeface="+mj-ea"/>
              </a:rPr>
              <a:t>05</a:t>
            </a:r>
            <a:endParaRPr lang="zh-CN" altLang="en-US" sz="2800" dirty="0">
              <a:latin typeface="+mj-ea"/>
              <a:ea typeface="+mj-ea"/>
            </a:endParaRPr>
          </a:p>
        </p:txBody>
      </p:sp>
      <p:grpSp>
        <p:nvGrpSpPr>
          <p:cNvPr id="39" name="组合 38"/>
          <p:cNvGrpSpPr/>
          <p:nvPr/>
        </p:nvGrpSpPr>
        <p:grpSpPr>
          <a:xfrm rot="17100000">
            <a:off x="175953" y="261388"/>
            <a:ext cx="481872" cy="469661"/>
            <a:chOff x="1032060" y="5022216"/>
            <a:chExt cx="753746" cy="734645"/>
          </a:xfrm>
        </p:grpSpPr>
        <p:sp>
          <p:nvSpPr>
            <p:cNvPr id="40" name="等腰三角形 39"/>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p:cNvSpPr txBox="1"/>
          <p:nvPr>
            <p:custDataLst>
              <p:tags r:id="rId1"/>
            </p:custDataLst>
          </p:nvPr>
        </p:nvSpPr>
        <p:spPr>
          <a:xfrm>
            <a:off x="822960" y="1383988"/>
            <a:ext cx="6547626" cy="584775"/>
          </a:xfrm>
          <a:prstGeom prst="rect">
            <a:avLst/>
          </a:prstGeom>
          <a:noFill/>
        </p:spPr>
        <p:txBody>
          <a:bodyPr wrap="none" rtlCol="0">
            <a:spAutoFit/>
          </a:bodyPr>
          <a:lstStyle/>
          <a:p>
            <a:pPr algn="ctr"/>
            <a:r>
              <a:rPr kumimoji="1" lang="en-US" altLang="zh-CN" sz="3200" b="1" dirty="0">
                <a:latin typeface="+mj-ea"/>
                <a:ea typeface="+mj-ea"/>
              </a:rPr>
              <a:t>Disadvantages of tool industry</a:t>
            </a:r>
            <a:endParaRPr kumimoji="1" lang="zh-CN" altLang="en-US" sz="3200" b="1" dirty="0">
              <a:latin typeface="+mj-ea"/>
              <a:ea typeface="+mj-ea"/>
            </a:endParaRPr>
          </a:p>
        </p:txBody>
      </p:sp>
      <p:sp>
        <p:nvSpPr>
          <p:cNvPr id="16" name="矩形 15"/>
          <p:cNvSpPr/>
          <p:nvPr>
            <p:custDataLst>
              <p:tags r:id="rId2"/>
            </p:custDataLst>
          </p:nvPr>
        </p:nvSpPr>
        <p:spPr>
          <a:xfrm>
            <a:off x="862731" y="2409785"/>
            <a:ext cx="10149206" cy="2975015"/>
          </a:xfrm>
          <a:prstGeom prst="rect">
            <a:avLst/>
          </a:prstGeom>
        </p:spPr>
        <p:txBody>
          <a:bodyPr wrap="none">
            <a:noAutofit/>
          </a:bodyPr>
          <a:lstStyle/>
          <a:p>
            <a:pPr algn="just">
              <a:lnSpc>
                <a:spcPct val="130000"/>
              </a:lnSpc>
            </a:pPr>
            <a:r>
              <a:rPr lang="en-US" altLang="zh-CN" sz="3200" baseline="30000" dirty="0">
                <a:ea typeface="+mj-ea"/>
                <a:cs typeface="+mn-ea"/>
              </a:rPr>
              <a:t>Research shows that tool wear is the root cause of tool failure.</a:t>
            </a:r>
          </a:p>
          <a:p>
            <a:pPr algn="just">
              <a:lnSpc>
                <a:spcPct val="130000"/>
              </a:lnSpc>
            </a:pPr>
            <a:endParaRPr lang="en-US" altLang="zh-CN" sz="1100" baseline="30000" dirty="0">
              <a:ea typeface="+mj-ea"/>
              <a:cs typeface="+mn-ea"/>
            </a:endParaRPr>
          </a:p>
          <a:p>
            <a:pPr algn="just">
              <a:lnSpc>
                <a:spcPct val="130000"/>
              </a:lnSpc>
            </a:pPr>
            <a:r>
              <a:rPr lang="en-US" altLang="zh-CN" sz="3200" baseline="30000" dirty="0">
                <a:ea typeface="+mj-ea"/>
                <a:cs typeface="+mn-ea"/>
              </a:rPr>
              <a:t>The maintenance cost caused by tool failure accounts for </a:t>
            </a:r>
            <a:r>
              <a:rPr lang="en-US" altLang="zh-CN" sz="4000" baseline="30000" dirty="0">
                <a:solidFill>
                  <a:srgbClr val="FF0000"/>
                </a:solidFill>
                <a:ea typeface="+mj-ea"/>
                <a:cs typeface="+mn-ea"/>
              </a:rPr>
              <a:t>15% ~ 40% </a:t>
            </a:r>
          </a:p>
          <a:p>
            <a:pPr algn="just">
              <a:lnSpc>
                <a:spcPct val="130000"/>
              </a:lnSpc>
            </a:pPr>
            <a:r>
              <a:rPr lang="en-US" altLang="zh-CN" sz="3200" baseline="30000" dirty="0">
                <a:ea typeface="+mj-ea"/>
                <a:cs typeface="+mn-ea"/>
              </a:rPr>
              <a:t>of the cost of goods produced.</a:t>
            </a:r>
          </a:p>
          <a:p>
            <a:pPr algn="just">
              <a:lnSpc>
                <a:spcPct val="130000"/>
              </a:lnSpc>
            </a:pPr>
            <a:endParaRPr lang="en-US" altLang="zh-CN" sz="1600" baseline="30000" dirty="0">
              <a:ea typeface="+mj-ea"/>
              <a:cs typeface="+mn-ea"/>
            </a:endParaRPr>
          </a:p>
          <a:p>
            <a:pPr algn="just">
              <a:lnSpc>
                <a:spcPct val="130000"/>
              </a:lnSpc>
            </a:pPr>
            <a:r>
              <a:rPr lang="en-US" altLang="zh-CN" sz="3200" baseline="30000" dirty="0">
                <a:ea typeface="+mj-ea"/>
                <a:cs typeface="+mn-ea"/>
              </a:rPr>
              <a:t>The maintenance cost caused by tool failure accounts for </a:t>
            </a:r>
            <a:r>
              <a:rPr lang="en-US" altLang="zh-CN" sz="4000" baseline="30000" dirty="0">
                <a:solidFill>
                  <a:srgbClr val="FF0000"/>
                </a:solidFill>
                <a:ea typeface="+mj-ea"/>
                <a:cs typeface="+mn-ea"/>
              </a:rPr>
              <a:t>20% </a:t>
            </a:r>
            <a:endParaRPr lang="en-US" altLang="zh-CN" sz="3200" baseline="30000" dirty="0">
              <a:solidFill>
                <a:srgbClr val="FF0000"/>
              </a:solidFill>
              <a:ea typeface="+mj-ea"/>
              <a:cs typeface="+mn-ea"/>
            </a:endParaRPr>
          </a:p>
          <a:p>
            <a:pPr algn="just">
              <a:lnSpc>
                <a:spcPct val="130000"/>
              </a:lnSpc>
            </a:pPr>
            <a:r>
              <a:rPr lang="en-US" altLang="zh-CN" sz="3200" baseline="30000" dirty="0">
                <a:ea typeface="+mj-ea"/>
                <a:cs typeface="+mn-ea"/>
              </a:rPr>
              <a:t>of the cost of production goods. </a:t>
            </a:r>
            <a:r>
              <a:rPr lang="en-US" altLang="zh-CN" sz="2000" baseline="30000" dirty="0">
                <a:ea typeface="+mj-ea"/>
                <a:cs typeface="+mn-ea"/>
              </a:rPr>
              <a:t>[1] </a:t>
            </a:r>
            <a:endParaRPr lang="zh-CN" altLang="en-US" sz="4000" baseline="30000" dirty="0">
              <a:ea typeface="+mj-ea"/>
              <a:cs typeface="+mn-ea"/>
            </a:endParaRPr>
          </a:p>
        </p:txBody>
      </p:sp>
      <p:sp>
        <p:nvSpPr>
          <p:cNvPr id="18" name="文本框 17"/>
          <p:cNvSpPr txBox="1"/>
          <p:nvPr>
            <p:custDataLst>
              <p:tags r:id="rId3"/>
            </p:custDataLst>
          </p:nvPr>
        </p:nvSpPr>
        <p:spPr>
          <a:xfrm>
            <a:off x="833120" y="5621109"/>
            <a:ext cx="10698797" cy="523220"/>
          </a:xfrm>
          <a:prstGeom prst="rect">
            <a:avLst/>
          </a:prstGeom>
          <a:noFill/>
        </p:spPr>
        <p:txBody>
          <a:bodyPr wrap="square">
            <a:spAutoFit/>
          </a:bodyPr>
          <a:lstStyle/>
          <a:p>
            <a:r>
              <a:rPr lang="en-US" altLang="zh-CN" sz="1400" b="0" i="0" dirty="0">
                <a:solidFill>
                  <a:srgbClr val="666666"/>
                </a:solidFill>
                <a:effectLst/>
                <a:latin typeface="微软雅黑" panose="020B0503020204020204" charset="-122"/>
                <a:ea typeface="微软雅黑" panose="020B0503020204020204" charset="-122"/>
              </a:rPr>
              <a:t>[1] Zhang Kai, Quan Yu, Liu Changfu, Yan Yongfei, Zhou Yang, Yang Bohan. Research status and Development Trend of intelligent Tool Wear Monitoring Method [J]. Metal Working (Cold Working),2022(09):8-14.</a:t>
            </a:r>
            <a:endParaRPr lang="zh-CN" altLang="en-US" sz="1400" dirty="0"/>
          </a:p>
        </p:txBody>
      </p:sp>
      <p:sp>
        <p:nvSpPr>
          <p:cNvPr id="19" name="文本框 18"/>
          <p:cNvSpPr txBox="1"/>
          <p:nvPr>
            <p:custDataLst>
              <p:tags r:id="rId4"/>
            </p:custDataLst>
          </p:nvPr>
        </p:nvSpPr>
        <p:spPr>
          <a:xfrm>
            <a:off x="1402304" y="241629"/>
            <a:ext cx="5136482" cy="521970"/>
          </a:xfrm>
          <a:prstGeom prst="rect">
            <a:avLst/>
          </a:prstGeom>
          <a:noFill/>
        </p:spPr>
        <p:txBody>
          <a:bodyPr wrap="square" rtlCol="0">
            <a:spAutoFit/>
          </a:bodyPr>
          <a:lstStyle/>
          <a:p>
            <a:r>
              <a:rPr lang="en-US" altLang="zh-CN" sz="2800" dirty="0">
                <a:latin typeface="Times New Roman" panose="02020603050405020304" charset="0"/>
                <a:ea typeface="微软雅黑" panose="020B0503020204020204" charset="-122"/>
                <a:cs typeface="Times New Roman" panose="02020603050405020304" charset="0"/>
                <a:sym typeface="+mn-ea"/>
              </a:rPr>
              <a:t>Benefit evaluation</a:t>
            </a:r>
            <a:endParaRPr lang="en-US" altLang="zh-CN" sz="2800" dirty="0">
              <a:latin typeface="Times New Roman" panose="02020603050405020304" charset="0"/>
              <a:ea typeface="微软雅黑" panose="020B0503020204020204" charset="-122"/>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5000"/>
    </mc:Choice>
    <mc:Fallback xmlns="">
      <p:transition spd="slow"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flipH="1">
            <a:off x="1260834" y="270280"/>
            <a:ext cx="72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651109" y="254328"/>
            <a:ext cx="689325" cy="521970"/>
          </a:xfrm>
          <a:prstGeom prst="rect">
            <a:avLst/>
          </a:prstGeom>
          <a:noFill/>
        </p:spPr>
        <p:txBody>
          <a:bodyPr wrap="square" rtlCol="0">
            <a:spAutoFit/>
          </a:bodyPr>
          <a:lstStyle/>
          <a:p>
            <a:r>
              <a:rPr lang="en-US" altLang="zh-CN" sz="2800" dirty="0">
                <a:latin typeface="+mj-ea"/>
                <a:ea typeface="+mj-ea"/>
              </a:rPr>
              <a:t>05</a:t>
            </a:r>
            <a:endParaRPr lang="zh-CN" altLang="en-US" sz="2800" dirty="0">
              <a:latin typeface="+mj-ea"/>
              <a:ea typeface="+mj-ea"/>
            </a:endParaRPr>
          </a:p>
        </p:txBody>
      </p:sp>
      <p:sp>
        <p:nvSpPr>
          <p:cNvPr id="38" name="文本框 37"/>
          <p:cNvSpPr txBox="1"/>
          <p:nvPr/>
        </p:nvSpPr>
        <p:spPr>
          <a:xfrm>
            <a:off x="1402304" y="241629"/>
            <a:ext cx="5136482" cy="521970"/>
          </a:xfrm>
          <a:prstGeom prst="rect">
            <a:avLst/>
          </a:prstGeom>
          <a:noFill/>
        </p:spPr>
        <p:txBody>
          <a:bodyPr wrap="square" rtlCol="0">
            <a:spAutoFit/>
          </a:bodyPr>
          <a:lstStyle/>
          <a:p>
            <a:r>
              <a:rPr lang="en-US" altLang="zh-CN" sz="2800" dirty="0">
                <a:latin typeface="Times New Roman" panose="02020603050405020304" charset="0"/>
                <a:ea typeface="微软雅黑" panose="020B0503020204020204" charset="-122"/>
                <a:cs typeface="Times New Roman" panose="02020603050405020304" charset="0"/>
                <a:sym typeface="+mn-ea"/>
              </a:rPr>
              <a:t>Benefit evaluation</a:t>
            </a:r>
            <a:endParaRPr lang="en-US" altLang="zh-CN" sz="2800" dirty="0">
              <a:latin typeface="Times New Roman" panose="02020603050405020304" charset="0"/>
              <a:ea typeface="微软雅黑" panose="020B0503020204020204" charset="-122"/>
              <a:cs typeface="Times New Roman" panose="02020603050405020304" charset="0"/>
            </a:endParaRPr>
          </a:p>
        </p:txBody>
      </p:sp>
      <p:grpSp>
        <p:nvGrpSpPr>
          <p:cNvPr id="39" name="组合 38"/>
          <p:cNvGrpSpPr/>
          <p:nvPr/>
        </p:nvGrpSpPr>
        <p:grpSpPr>
          <a:xfrm rot="17100000">
            <a:off x="175953" y="261388"/>
            <a:ext cx="481872" cy="469661"/>
            <a:chOff x="1032060" y="5022216"/>
            <a:chExt cx="753746" cy="734645"/>
          </a:xfrm>
        </p:grpSpPr>
        <p:sp>
          <p:nvSpPr>
            <p:cNvPr id="40" name="等腰三角形 39"/>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p:cNvSpPr txBox="1"/>
          <p:nvPr>
            <p:custDataLst>
              <p:tags r:id="rId1"/>
            </p:custDataLst>
          </p:nvPr>
        </p:nvSpPr>
        <p:spPr>
          <a:xfrm>
            <a:off x="1006022" y="1037399"/>
            <a:ext cx="9590949" cy="1308884"/>
          </a:xfrm>
          <a:prstGeom prst="rect">
            <a:avLst/>
          </a:prstGeom>
          <a:noFill/>
        </p:spPr>
        <p:txBody>
          <a:bodyPr wrap="square" rtlCol="0">
            <a:spAutoFit/>
          </a:bodyPr>
          <a:lstStyle/>
          <a:p>
            <a:pPr>
              <a:lnSpc>
                <a:spcPct val="150000"/>
              </a:lnSpc>
            </a:pPr>
            <a:r>
              <a:rPr kumimoji="1" lang="en-US" altLang="zh-CN" sz="2800" b="1" dirty="0">
                <a:latin typeface="+mj-ea"/>
                <a:ea typeface="+mj-ea"/>
              </a:rPr>
              <a:t>The following benefits can be expected from the use of this system</a:t>
            </a:r>
            <a:endParaRPr kumimoji="1" lang="zh-CN" altLang="en-US" sz="2800" b="1" dirty="0">
              <a:latin typeface="+mj-ea"/>
              <a:ea typeface="+mj-ea"/>
            </a:endParaRPr>
          </a:p>
        </p:txBody>
      </p:sp>
      <p:sp>
        <p:nvSpPr>
          <p:cNvPr id="2" name="文本框 1">
            <a:extLst>
              <a:ext uri="{FF2B5EF4-FFF2-40B4-BE49-F238E27FC236}">
                <a16:creationId xmlns:a16="http://schemas.microsoft.com/office/drawing/2014/main" id="{52BC3A5C-B64B-D233-9D9D-A5A75634B81C}"/>
              </a:ext>
            </a:extLst>
          </p:cNvPr>
          <p:cNvSpPr txBox="1"/>
          <p:nvPr/>
        </p:nvSpPr>
        <p:spPr>
          <a:xfrm>
            <a:off x="995771" y="2468880"/>
            <a:ext cx="9590767" cy="3277820"/>
          </a:xfrm>
          <a:prstGeom prst="rect">
            <a:avLst/>
          </a:prstGeom>
          <a:noFill/>
        </p:spPr>
        <p:txBody>
          <a:bodyPr wrap="square" rtlCol="0">
            <a:spAutoFit/>
          </a:bodyPr>
          <a:lstStyle/>
          <a:p>
            <a:pPr marL="457200" indent="-457200" algn="just">
              <a:lnSpc>
                <a:spcPct val="150000"/>
              </a:lnSpc>
              <a:buFont typeface="Wingdings" panose="05000000000000000000" charset="0"/>
              <a:buChar char="l"/>
            </a:pPr>
            <a:r>
              <a:rPr lang="en-US" altLang="zh-CN" sz="1800" dirty="0">
                <a:solidFill>
                  <a:schemeClr val="tx1">
                    <a:lumMod val="85000"/>
                    <a:lumOff val="15000"/>
                  </a:schemeClr>
                </a:solidFill>
                <a:ea typeface="方正大黑简体" panose="02010601030101010101" pitchFamily="2" charset="-122"/>
                <a:cs typeface="+mn-ea"/>
                <a:sym typeface="+mn-ea"/>
              </a:rPr>
              <a:t>Avoid replacing the tool in advance, so that the overall service life of the tool is extended</a:t>
            </a:r>
          </a:p>
          <a:p>
            <a:pPr marL="457200" indent="-457200" algn="just">
              <a:lnSpc>
                <a:spcPct val="150000"/>
              </a:lnSpc>
              <a:buFont typeface="Wingdings" panose="05000000000000000000" charset="0"/>
              <a:buChar char="l"/>
            </a:pPr>
            <a:r>
              <a:rPr lang="en-US" altLang="zh-CN" sz="1800" dirty="0">
                <a:solidFill>
                  <a:schemeClr val="tx1">
                    <a:lumMod val="85000"/>
                    <a:lumOff val="15000"/>
                  </a:schemeClr>
                </a:solidFill>
                <a:ea typeface="方正大黑简体" panose="02010601030101010101" pitchFamily="2" charset="-122"/>
                <a:cs typeface="+mn-ea"/>
                <a:sym typeface="+mn-ea"/>
              </a:rPr>
              <a:t>The probability of workpiece being processed into waste products is greatly reduced because the cutting tool is not replaced in time</a:t>
            </a:r>
          </a:p>
          <a:p>
            <a:pPr marL="457200" indent="-457200" algn="just">
              <a:lnSpc>
                <a:spcPct val="150000"/>
              </a:lnSpc>
              <a:buFont typeface="Wingdings" panose="05000000000000000000" charset="0"/>
              <a:buChar char="l"/>
            </a:pPr>
            <a:r>
              <a:rPr lang="en-US" altLang="zh-CN" sz="1800" dirty="0">
                <a:solidFill>
                  <a:schemeClr val="tx1">
                    <a:lumMod val="85000"/>
                    <a:lumOff val="15000"/>
                  </a:schemeClr>
                </a:solidFill>
                <a:ea typeface="方正大黑简体" panose="02010601030101010101" pitchFamily="2" charset="-122"/>
                <a:cs typeface="+mn-ea"/>
                <a:sym typeface="+mn-ea"/>
              </a:rPr>
              <a:t>Accurately judge the state of the tool during the tool processing, without disassembly inspection and rough judgment of the human eye</a:t>
            </a:r>
          </a:p>
          <a:p>
            <a:pPr marL="457200" indent="-457200" algn="just">
              <a:lnSpc>
                <a:spcPct val="150000"/>
              </a:lnSpc>
              <a:buFont typeface="Wingdings" panose="05000000000000000000" charset="0"/>
              <a:buChar char="l"/>
            </a:pPr>
            <a:r>
              <a:rPr lang="en-US" altLang="zh-CN" sz="1800" dirty="0">
                <a:solidFill>
                  <a:schemeClr val="tx1">
                    <a:lumMod val="85000"/>
                    <a:lumOff val="15000"/>
                  </a:schemeClr>
                </a:solidFill>
                <a:ea typeface="方正大黑简体" panose="02010601030101010101" pitchFamily="2" charset="-122"/>
                <a:cs typeface="+mn-ea"/>
                <a:sym typeface="+mn-ea"/>
              </a:rPr>
              <a:t>By alarm function timely replacement, alarm process is more scientific.</a:t>
            </a:r>
          </a:p>
          <a:p>
            <a:pPr marL="457200" indent="-457200" algn="just">
              <a:lnSpc>
                <a:spcPct val="150000"/>
              </a:lnSpc>
              <a:buFont typeface="Wingdings" panose="05000000000000000000" charset="0"/>
              <a:buChar char="l"/>
            </a:pPr>
            <a:r>
              <a:rPr lang="en-US" altLang="zh-CN" sz="1800" dirty="0">
                <a:solidFill>
                  <a:schemeClr val="tx1">
                    <a:lumMod val="85000"/>
                    <a:lumOff val="15000"/>
                  </a:schemeClr>
                </a:solidFill>
                <a:ea typeface="方正大黑简体" panose="02010601030101010101" pitchFamily="2" charset="-122"/>
                <a:cs typeface="+mn-ea"/>
                <a:sym typeface="+mn-ea"/>
              </a:rPr>
              <a:t>Effectively reduce manual maintenance costs</a:t>
            </a:r>
            <a:endParaRPr lang="zh-CN" altLang="en-US" sz="1800" dirty="0">
              <a:solidFill>
                <a:schemeClr val="tx1">
                  <a:lumMod val="85000"/>
                  <a:lumOff val="15000"/>
                </a:schemeClr>
              </a:solidFill>
              <a:ea typeface="方正大黑简体" panose="02010601030101010101" pitchFamily="2" charset="-122"/>
              <a:cs typeface="+mn-ea"/>
              <a:sym typeface="+mn-ea"/>
            </a:endParaRPr>
          </a:p>
          <a:p>
            <a:pPr algn="just"/>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Tm="5000"/>
    </mc:Choice>
    <mc:Fallback xmlns="">
      <p:transition spd="slow"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8" name="等腰三角形 17"/>
          <p:cNvSpPr/>
          <p:nvPr/>
        </p:nvSpPr>
        <p:spPr>
          <a:xfrm rot="16200000" flipH="1" flipV="1">
            <a:off x="648462" y="3008842"/>
            <a:ext cx="817625" cy="704850"/>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52317" y="-1925"/>
            <a:ext cx="25253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950297" y="2771855"/>
            <a:ext cx="1036278" cy="1106805"/>
            <a:chOff x="5373389" y="1475219"/>
            <a:chExt cx="1717458" cy="1834345"/>
          </a:xfrm>
        </p:grpSpPr>
        <p:sp>
          <p:nvSpPr>
            <p:cNvPr id="8" name="矩形 7"/>
            <p:cNvSpPr/>
            <p:nvPr/>
          </p:nvSpPr>
          <p:spPr>
            <a:xfrm>
              <a:off x="5373389" y="1689609"/>
              <a:ext cx="1440000" cy="1440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390912" y="1475219"/>
              <a:ext cx="1699935" cy="1834345"/>
            </a:xfrm>
            <a:prstGeom prst="rect">
              <a:avLst/>
            </a:prstGeom>
            <a:noFill/>
          </p:spPr>
          <p:txBody>
            <a:bodyPr wrap="square" rtlCol="0">
              <a:spAutoFit/>
            </a:bodyPr>
            <a:lstStyle/>
            <a:p>
              <a:r>
                <a:rPr lang="en-US" altLang="zh-CN" sz="6600" dirty="0">
                  <a:solidFill>
                    <a:schemeClr val="bg1"/>
                  </a:solidFill>
                  <a:latin typeface="Agency FB" panose="020B0503020202020204" pitchFamily="34" charset="0"/>
                </a:rPr>
                <a:t>06</a:t>
              </a:r>
              <a:endParaRPr lang="zh-CN" altLang="en-US" sz="6600" dirty="0">
                <a:solidFill>
                  <a:schemeClr val="bg1"/>
                </a:solidFill>
                <a:latin typeface="Agency FB" panose="020B0503020202020204" pitchFamily="34" charset="0"/>
              </a:endParaRPr>
            </a:p>
          </p:txBody>
        </p:sp>
      </p:grpSp>
      <p:sp>
        <p:nvSpPr>
          <p:cNvPr id="29" name="文本框 28"/>
          <p:cNvSpPr txBox="1"/>
          <p:nvPr/>
        </p:nvSpPr>
        <p:spPr>
          <a:xfrm>
            <a:off x="3043724" y="2827814"/>
            <a:ext cx="6744755" cy="1107996"/>
          </a:xfrm>
          <a:prstGeom prst="rect">
            <a:avLst/>
          </a:prstGeom>
          <a:noFill/>
        </p:spPr>
        <p:txBody>
          <a:bodyPr wrap="square" rtlCol="0">
            <a:spAutoFit/>
          </a:bodyPr>
          <a:lstStyle/>
          <a:p>
            <a:r>
              <a:rPr lang="en-US" altLang="zh-CN" sz="6600" b="1" dirty="0">
                <a:solidFill>
                  <a:schemeClr val="bg1"/>
                </a:solidFill>
                <a:latin typeface="Agency FB" panose="020B0503020202020204" pitchFamily="34" charset="0"/>
                <a:ea typeface="微软雅黑" panose="020B0503020204020204" charset="-122"/>
              </a:rPr>
              <a:t>Conclusion</a:t>
            </a:r>
          </a:p>
        </p:txBody>
      </p:sp>
      <p:sp>
        <p:nvSpPr>
          <p:cNvPr id="27" name="等腰三角形 26"/>
          <p:cNvSpPr/>
          <p:nvPr/>
        </p:nvSpPr>
        <p:spPr>
          <a:xfrm rot="16200000" flipH="1" flipV="1">
            <a:off x="10855207" y="376340"/>
            <a:ext cx="466193" cy="401891"/>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5400000" flipV="1">
            <a:off x="11129166" y="1149630"/>
            <a:ext cx="312202" cy="269140"/>
          </a:xfrm>
          <a:prstGeom prst="triangl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p:cNvSpPr/>
          <p:nvPr/>
        </p:nvSpPr>
        <p:spPr>
          <a:xfrm rot="20034423" flipH="1" flipV="1">
            <a:off x="9355382" y="2521059"/>
            <a:ext cx="466193" cy="40189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6466204" y="5475288"/>
            <a:ext cx="753746" cy="734645"/>
            <a:chOff x="1032060" y="5022216"/>
            <a:chExt cx="753746" cy="734645"/>
          </a:xfrm>
        </p:grpSpPr>
        <p:sp>
          <p:nvSpPr>
            <p:cNvPr id="32" name="等腰三角形 31"/>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等腰三角形 33"/>
          <p:cNvSpPr/>
          <p:nvPr/>
        </p:nvSpPr>
        <p:spPr>
          <a:xfrm rot="3050067" flipH="1" flipV="1">
            <a:off x="10599907" y="5219320"/>
            <a:ext cx="466193" cy="401891"/>
          </a:xfrm>
          <a:prstGeom prst="triangl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6287" y="-1925"/>
            <a:ext cx="476250" cy="685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9" presetClass="entr" presetSubtype="0" decel="100000"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 calcmode="lin" valueType="num">
                                      <p:cBhvr>
                                        <p:cTn id="20" dur="500" fill="hold"/>
                                        <p:tgtEl>
                                          <p:spTgt spid="31"/>
                                        </p:tgtEl>
                                        <p:attrNameLst>
                                          <p:attrName>style.rotation</p:attrName>
                                        </p:attrNameLst>
                                      </p:cBhvr>
                                      <p:tavLst>
                                        <p:tav tm="0">
                                          <p:val>
                                            <p:fltVal val="360"/>
                                          </p:val>
                                        </p:tav>
                                        <p:tav tm="100000">
                                          <p:val>
                                            <p:fltVal val="0"/>
                                          </p:val>
                                        </p:tav>
                                      </p:tavLst>
                                    </p:anim>
                                    <p:animEffect transition="in" filter="fade">
                                      <p:cBhvr>
                                        <p:cTn id="21" dur="500"/>
                                        <p:tgtEl>
                                          <p:spTgt spid="31"/>
                                        </p:tgtEl>
                                      </p:cBhvr>
                                    </p:animEffect>
                                  </p:childTnLst>
                                </p:cTn>
                              </p:par>
                              <p:par>
                                <p:cTn id="22" presetID="49" presetClass="entr" presetSubtype="0" decel="10000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 calcmode="lin" valueType="num">
                                      <p:cBhvr>
                                        <p:cTn id="26" dur="500" fill="hold"/>
                                        <p:tgtEl>
                                          <p:spTgt spid="34"/>
                                        </p:tgtEl>
                                        <p:attrNameLst>
                                          <p:attrName>style.rotation</p:attrName>
                                        </p:attrNameLst>
                                      </p:cBhvr>
                                      <p:tavLst>
                                        <p:tav tm="0">
                                          <p:val>
                                            <p:fltVal val="360"/>
                                          </p:val>
                                        </p:tav>
                                        <p:tav tm="100000">
                                          <p:val>
                                            <p:fltVal val="0"/>
                                          </p:val>
                                        </p:tav>
                                      </p:tavLst>
                                    </p:anim>
                                    <p:animEffect transition="in" filter="fade">
                                      <p:cBhvr>
                                        <p:cTn id="27" dur="500"/>
                                        <p:tgtEl>
                                          <p:spTgt spid="34"/>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 calcmode="lin" valueType="num">
                                      <p:cBhvr>
                                        <p:cTn id="32" dur="500" fill="hold"/>
                                        <p:tgtEl>
                                          <p:spTgt spid="30"/>
                                        </p:tgtEl>
                                        <p:attrNameLst>
                                          <p:attrName>style.rotation</p:attrName>
                                        </p:attrNameLst>
                                      </p:cBhvr>
                                      <p:tavLst>
                                        <p:tav tm="0">
                                          <p:val>
                                            <p:fltVal val="360"/>
                                          </p:val>
                                        </p:tav>
                                        <p:tav tm="100000">
                                          <p:val>
                                            <p:fltVal val="0"/>
                                          </p:val>
                                        </p:tav>
                                      </p:tavLst>
                                    </p:anim>
                                    <p:animEffect transition="in" filter="fade">
                                      <p:cBhvr>
                                        <p:cTn id="33" dur="500"/>
                                        <p:tgtEl>
                                          <p:spTgt spid="30"/>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 calcmode="lin" valueType="num">
                                      <p:cBhvr>
                                        <p:cTn id="38" dur="500" fill="hold"/>
                                        <p:tgtEl>
                                          <p:spTgt spid="28"/>
                                        </p:tgtEl>
                                        <p:attrNameLst>
                                          <p:attrName>style.rotation</p:attrName>
                                        </p:attrNameLst>
                                      </p:cBhvr>
                                      <p:tavLst>
                                        <p:tav tm="0">
                                          <p:val>
                                            <p:fltVal val="360"/>
                                          </p:val>
                                        </p:tav>
                                        <p:tav tm="100000">
                                          <p:val>
                                            <p:fltVal val="0"/>
                                          </p:val>
                                        </p:tav>
                                      </p:tavLst>
                                    </p:anim>
                                    <p:animEffect transition="in" filter="fade">
                                      <p:cBhvr>
                                        <p:cTn id="39" dur="500"/>
                                        <p:tgtEl>
                                          <p:spTgt spid="28"/>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 calcmode="lin" valueType="num">
                                      <p:cBhvr>
                                        <p:cTn id="44" dur="500" fill="hold"/>
                                        <p:tgtEl>
                                          <p:spTgt spid="27"/>
                                        </p:tgtEl>
                                        <p:attrNameLst>
                                          <p:attrName>style.rotation</p:attrName>
                                        </p:attrNameLst>
                                      </p:cBhvr>
                                      <p:tavLst>
                                        <p:tav tm="0">
                                          <p:val>
                                            <p:fltVal val="360"/>
                                          </p:val>
                                        </p:tav>
                                        <p:tav tm="100000">
                                          <p:val>
                                            <p:fltVal val="0"/>
                                          </p:val>
                                        </p:tav>
                                      </p:tavLst>
                                    </p:anim>
                                    <p:animEffect transition="in" filter="fade">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7" grpId="0" bldLvl="0" animBg="1"/>
      <p:bldP spid="28" grpId="0" bldLvl="0" animBg="1"/>
      <p:bldP spid="30" grpId="0" bldLvl="0" animBg="1"/>
      <p:bldP spid="34"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4" name="Slide Number Placeholder 5"/>
          <p:cNvSpPr txBox="1">
            <a:spLocks noGrp="1"/>
          </p:cNvSpPr>
          <p:nvPr>
            <p:ph type="sldNum" sz="quarter" idx="12"/>
          </p:nvPr>
        </p:nvSpPr>
        <p:spPr>
          <a:xfrm>
            <a:off x="8737600" y="6356350"/>
            <a:ext cx="2844800" cy="365125"/>
          </a:xfrm>
          <a:noFill/>
          <a:ln>
            <a:noFill/>
          </a:ln>
        </p:spPr>
        <p:txBody>
          <a:bodyPr anchor="ctr" anchorCtr="0"/>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algn="r" eaLnBrk="1" hangingPunct="1"/>
            <a:fld id="{9A0DB2DC-4C9A-4742-B13C-FB6460FD3503}" type="slidenum">
              <a:rPr lang="en-US" altLang="zh-CN" sz="1200" dirty="0">
                <a:solidFill>
                  <a:srgbClr val="FFFFFF"/>
                </a:solidFill>
                <a:latin typeface="Arial" panose="020B0604020202020204" pitchFamily="34" charset="0"/>
                <a:ea typeface="微软雅黑" panose="020B0503020204020204" charset="-122"/>
                <a:sym typeface="Arial" panose="020B0604020202020204" pitchFamily="34" charset="0"/>
              </a:rPr>
              <a:t>29</a:t>
            </a:fld>
            <a:endParaRPr lang="en-US" altLang="zh-CN" sz="120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8" name="Curved Down Arrow 251"/>
          <p:cNvSpPr/>
          <p:nvPr/>
        </p:nvSpPr>
        <p:spPr>
          <a:xfrm>
            <a:off x="7101364" y="748519"/>
            <a:ext cx="1361757" cy="506413"/>
          </a:xfrm>
          <a:prstGeom prst="curvedDownArrow">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44195" rtl="0" eaLnBrk="1" fontAlgn="auto" latinLnBrk="0" hangingPunct="1">
              <a:lnSpc>
                <a:spcPct val="100000"/>
              </a:lnSpc>
              <a:spcBef>
                <a:spcPts val="0"/>
              </a:spcBef>
              <a:spcAft>
                <a:spcPts val="0"/>
              </a:spcAft>
              <a:buClrTx/>
              <a:buSzTx/>
              <a:buFontTx/>
              <a:buNone/>
              <a:defRPr/>
            </a:pPr>
            <a:endParaRPr kumimoji="0" lang="id-ID" sz="2150" b="0" i="0" u="none" strike="noStrike" kern="1200" cap="none" spc="0" normalizeH="0" baseline="0" noProof="0">
              <a:ln>
                <a:noFill/>
              </a:ln>
              <a:solidFill>
                <a:srgbClr val="E2E3E9"/>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39" name="Curved Down Arrow 252"/>
          <p:cNvSpPr/>
          <p:nvPr/>
        </p:nvSpPr>
        <p:spPr>
          <a:xfrm rot="21118509" flipV="1">
            <a:off x="3812930" y="3063519"/>
            <a:ext cx="1332922" cy="504825"/>
          </a:xfrm>
          <a:prstGeom prst="curved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44195" rtl="0" eaLnBrk="1" fontAlgn="auto" latinLnBrk="0" hangingPunct="1">
              <a:lnSpc>
                <a:spcPct val="100000"/>
              </a:lnSpc>
              <a:spcBef>
                <a:spcPts val="0"/>
              </a:spcBef>
              <a:spcAft>
                <a:spcPts val="0"/>
              </a:spcAft>
              <a:buClrTx/>
              <a:buSzTx/>
              <a:buFontTx/>
              <a:buNone/>
              <a:defRPr/>
            </a:pPr>
            <a:endParaRPr kumimoji="0" lang="id-ID" sz="2150" b="0" i="0" u="none" strike="noStrike" kern="1200" cap="none" spc="0" normalizeH="0" baseline="0" noProof="0">
              <a:ln>
                <a:noFill/>
              </a:ln>
              <a:solidFill>
                <a:srgbClr val="E2E3E9"/>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pic>
        <p:nvPicPr>
          <p:cNvPr id="103" name="图片 102"/>
          <p:cNvPicPr/>
          <p:nvPr/>
        </p:nvPicPr>
        <p:blipFill>
          <a:blip r:embed="rId2"/>
          <a:stretch>
            <a:fillRect/>
          </a:stretch>
        </p:blipFill>
        <p:spPr>
          <a:xfrm>
            <a:off x="1425575" y="1167765"/>
            <a:ext cx="2152650" cy="2046375"/>
          </a:xfrm>
          <a:prstGeom prst="rect">
            <a:avLst/>
          </a:prstGeom>
          <a:noFill/>
          <a:ln w="9525">
            <a:noFill/>
          </a:ln>
        </p:spPr>
      </p:pic>
      <p:pic>
        <p:nvPicPr>
          <p:cNvPr id="104" name="图片 103"/>
          <p:cNvPicPr/>
          <p:nvPr/>
        </p:nvPicPr>
        <p:blipFill>
          <a:blip r:embed="rId3"/>
          <a:srcRect l="12728" r="15390" b="21156"/>
          <a:stretch>
            <a:fillRect/>
          </a:stretch>
        </p:blipFill>
        <p:spPr>
          <a:xfrm>
            <a:off x="8460105" y="1167765"/>
            <a:ext cx="1854765" cy="1835150"/>
          </a:xfrm>
          <a:prstGeom prst="rect">
            <a:avLst/>
          </a:prstGeom>
          <a:noFill/>
          <a:ln w="9525">
            <a:noFill/>
          </a:ln>
        </p:spPr>
      </p:pic>
      <p:pic>
        <p:nvPicPr>
          <p:cNvPr id="105" name="图片 104"/>
          <p:cNvPicPr/>
          <p:nvPr/>
        </p:nvPicPr>
        <p:blipFill>
          <a:blip r:embed="rId4"/>
          <a:srcRect l="6655" r="7297" b="4108"/>
          <a:stretch>
            <a:fillRect/>
          </a:stretch>
        </p:blipFill>
        <p:spPr>
          <a:xfrm>
            <a:off x="5087620" y="1167765"/>
            <a:ext cx="2016760" cy="2031324"/>
          </a:xfrm>
          <a:prstGeom prst="rect">
            <a:avLst/>
          </a:prstGeom>
          <a:noFill/>
          <a:ln w="9525">
            <a:noFill/>
          </a:ln>
        </p:spPr>
      </p:pic>
      <p:sp>
        <p:nvSpPr>
          <p:cNvPr id="2" name="矩形 1"/>
          <p:cNvSpPr/>
          <p:nvPr/>
        </p:nvSpPr>
        <p:spPr>
          <a:xfrm flipH="1">
            <a:off x="1260834" y="270280"/>
            <a:ext cx="72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651109" y="254328"/>
            <a:ext cx="689325" cy="521970"/>
          </a:xfrm>
          <a:prstGeom prst="rect">
            <a:avLst/>
          </a:prstGeom>
          <a:noFill/>
        </p:spPr>
        <p:txBody>
          <a:bodyPr wrap="square" rtlCol="0">
            <a:spAutoFit/>
          </a:bodyPr>
          <a:lstStyle/>
          <a:p>
            <a:r>
              <a:rPr lang="en-US" altLang="zh-CN" sz="2800" dirty="0">
                <a:latin typeface="+mj-ea"/>
                <a:ea typeface="+mj-ea"/>
              </a:rPr>
              <a:t>06</a:t>
            </a:r>
          </a:p>
        </p:txBody>
      </p:sp>
      <p:sp>
        <p:nvSpPr>
          <p:cNvPr id="5" name="文本框 4"/>
          <p:cNvSpPr txBox="1"/>
          <p:nvPr/>
        </p:nvSpPr>
        <p:spPr>
          <a:xfrm>
            <a:off x="1425575" y="270280"/>
            <a:ext cx="5136482" cy="521970"/>
          </a:xfrm>
          <a:prstGeom prst="rect">
            <a:avLst/>
          </a:prstGeom>
          <a:noFill/>
        </p:spPr>
        <p:txBody>
          <a:bodyPr wrap="square" rtlCol="0">
            <a:spAutoFit/>
          </a:bodyPr>
          <a:lstStyle/>
          <a:p>
            <a:r>
              <a:rPr lang="en-US" altLang="zh-CN" sz="2800" dirty="0">
                <a:latin typeface="Times New Roman" panose="02020603050405020304" charset="0"/>
                <a:ea typeface="微软雅黑" panose="020B0503020204020204" charset="-122"/>
                <a:cs typeface="Times New Roman" panose="02020603050405020304" charset="0"/>
              </a:rPr>
              <a:t>Conclusion/advantage</a:t>
            </a:r>
          </a:p>
        </p:txBody>
      </p:sp>
      <p:grpSp>
        <p:nvGrpSpPr>
          <p:cNvPr id="16" name="组合 15"/>
          <p:cNvGrpSpPr/>
          <p:nvPr/>
        </p:nvGrpSpPr>
        <p:grpSpPr>
          <a:xfrm rot="17100000">
            <a:off x="175953" y="261388"/>
            <a:ext cx="481872" cy="469661"/>
            <a:chOff x="1032060" y="5022216"/>
            <a:chExt cx="753746" cy="734645"/>
          </a:xfrm>
        </p:grpSpPr>
        <p:sp>
          <p:nvSpPr>
            <p:cNvPr id="106" name="等腰三角形 105"/>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等腰三角形 106"/>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9" name="文本框 108"/>
          <p:cNvSpPr txBox="1"/>
          <p:nvPr/>
        </p:nvSpPr>
        <p:spPr>
          <a:xfrm>
            <a:off x="1917769" y="3414265"/>
            <a:ext cx="1478392" cy="521970"/>
          </a:xfrm>
          <a:prstGeom prst="rect">
            <a:avLst/>
          </a:prstGeom>
          <a:noFill/>
        </p:spPr>
        <p:txBody>
          <a:bodyPr wrap="square" rtlCol="0">
            <a:spAutoFit/>
          </a:bodyPr>
          <a:lstStyle/>
          <a:p>
            <a:pPr algn="ctr"/>
            <a:r>
              <a:rPr lang="en-US" altLang="zh-CN" sz="2800" b="1" dirty="0"/>
              <a:t>On-line</a:t>
            </a:r>
            <a:endParaRPr lang="zh-CN" altLang="en-US" sz="2800" b="1" dirty="0"/>
          </a:p>
        </p:txBody>
      </p:sp>
      <p:sp>
        <p:nvSpPr>
          <p:cNvPr id="110" name="文本框 109"/>
          <p:cNvSpPr txBox="1"/>
          <p:nvPr/>
        </p:nvSpPr>
        <p:spPr>
          <a:xfrm>
            <a:off x="1200371" y="4325025"/>
            <a:ext cx="3038475" cy="2031325"/>
          </a:xfrm>
          <a:prstGeom prst="rect">
            <a:avLst/>
          </a:prstGeom>
          <a:solidFill>
            <a:schemeClr val="accent4">
              <a:lumMod val="60000"/>
              <a:lumOff val="40000"/>
            </a:schemeClr>
          </a:solidFill>
          <a:ln>
            <a:solidFill>
              <a:srgbClr val="FFC000"/>
            </a:solidFill>
          </a:ln>
        </p:spPr>
        <p:txBody>
          <a:bodyPr wrap="square" rtlCol="0">
            <a:spAutoFit/>
          </a:bodyPr>
          <a:lstStyle/>
          <a:p>
            <a:pPr algn="just"/>
            <a:r>
              <a:rPr lang="en-US" altLang="zh-CN" sz="1400" dirty="0"/>
              <a:t>The collector is installed on the objects to be monitored and diagnosed. The collector monitors and diagnoses 24/7.</a:t>
            </a:r>
          </a:p>
          <a:p>
            <a:pPr algn="just"/>
            <a:endParaRPr lang="en-US" altLang="zh-CN" sz="1400" dirty="0"/>
          </a:p>
          <a:p>
            <a:pPr algn="just"/>
            <a:endParaRPr lang="en-US" altLang="zh-CN" sz="1400" dirty="0"/>
          </a:p>
          <a:p>
            <a:pPr algn="just"/>
            <a:endParaRPr lang="en-US" altLang="zh-CN" sz="1400" dirty="0"/>
          </a:p>
          <a:p>
            <a:pPr algn="just"/>
            <a:endParaRPr lang="en-US" altLang="zh-CN" sz="1400" dirty="0"/>
          </a:p>
          <a:p>
            <a:pPr algn="just"/>
            <a:endParaRPr lang="zh-CN" altLang="en-US" sz="1400" dirty="0"/>
          </a:p>
        </p:txBody>
      </p:sp>
      <p:sp>
        <p:nvSpPr>
          <p:cNvPr id="112" name="文本框 111"/>
          <p:cNvSpPr txBox="1"/>
          <p:nvPr/>
        </p:nvSpPr>
        <p:spPr>
          <a:xfrm>
            <a:off x="4457065" y="4704715"/>
            <a:ext cx="309880" cy="368300"/>
          </a:xfrm>
          <a:prstGeom prst="rect">
            <a:avLst/>
          </a:prstGeom>
          <a:noFill/>
        </p:spPr>
        <p:txBody>
          <a:bodyPr wrap="none" rtlCol="0">
            <a:spAutoFit/>
          </a:bodyPr>
          <a:lstStyle/>
          <a:p>
            <a:endParaRPr lang="zh-CN" altLang="en-US"/>
          </a:p>
        </p:txBody>
      </p:sp>
      <p:sp>
        <p:nvSpPr>
          <p:cNvPr id="114" name="文本框 113"/>
          <p:cNvSpPr txBox="1"/>
          <p:nvPr/>
        </p:nvSpPr>
        <p:spPr>
          <a:xfrm>
            <a:off x="5147662" y="3414265"/>
            <a:ext cx="2160835" cy="523220"/>
          </a:xfrm>
          <a:prstGeom prst="rect">
            <a:avLst/>
          </a:prstGeom>
          <a:noFill/>
        </p:spPr>
        <p:txBody>
          <a:bodyPr wrap="square" rtlCol="0">
            <a:spAutoFit/>
          </a:bodyPr>
          <a:lstStyle/>
          <a:p>
            <a:pPr algn="ctr"/>
            <a:r>
              <a:rPr lang="en-US" altLang="zh-CN" sz="2800" b="1" dirty="0"/>
              <a:t>Intelligent</a:t>
            </a:r>
            <a:endParaRPr lang="zh-CN" altLang="en-US" sz="2800" b="1" dirty="0"/>
          </a:p>
        </p:txBody>
      </p:sp>
      <p:sp>
        <p:nvSpPr>
          <p:cNvPr id="115" name="文本框 114"/>
          <p:cNvSpPr txBox="1"/>
          <p:nvPr/>
        </p:nvSpPr>
        <p:spPr>
          <a:xfrm>
            <a:off x="4870450" y="4325024"/>
            <a:ext cx="2918460" cy="2031325"/>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pPr algn="just"/>
            <a:r>
              <a:rPr lang="en-US" altLang="zh-CN" sz="1400" dirty="0"/>
              <a:t>The monitoring and diagnosis results are automatically given without manual data analysis and processing and manual operation. The data acquisition and analysis report shows the whole monitoring and diagnosis process automatically.</a:t>
            </a:r>
          </a:p>
          <a:p>
            <a:pPr algn="just"/>
            <a:endParaRPr lang="zh-CN" altLang="en-US" sz="1400" dirty="0"/>
          </a:p>
        </p:txBody>
      </p:sp>
      <p:sp>
        <p:nvSpPr>
          <p:cNvPr id="116" name="文本框 115"/>
          <p:cNvSpPr txBox="1"/>
          <p:nvPr/>
        </p:nvSpPr>
        <p:spPr>
          <a:xfrm>
            <a:off x="8874829" y="3414265"/>
            <a:ext cx="1854765" cy="523220"/>
          </a:xfrm>
          <a:prstGeom prst="rect">
            <a:avLst/>
          </a:prstGeom>
          <a:noFill/>
        </p:spPr>
        <p:txBody>
          <a:bodyPr wrap="square" rtlCol="0">
            <a:spAutoFit/>
          </a:bodyPr>
          <a:lstStyle/>
          <a:p>
            <a:pPr algn="ctr"/>
            <a:r>
              <a:rPr lang="en-US" altLang="zh-CN" sz="2800" b="1" dirty="0"/>
              <a:t>Remote </a:t>
            </a:r>
            <a:endParaRPr lang="zh-CN" altLang="en-US" sz="2800" b="1" dirty="0"/>
          </a:p>
        </p:txBody>
      </p:sp>
      <p:sp>
        <p:nvSpPr>
          <p:cNvPr id="117" name="文本框 116"/>
          <p:cNvSpPr txBox="1"/>
          <p:nvPr/>
        </p:nvSpPr>
        <p:spPr>
          <a:xfrm>
            <a:off x="8420513" y="4325023"/>
            <a:ext cx="2736215" cy="2031325"/>
          </a:xfrm>
          <a:prstGeom prst="rect">
            <a:avLst/>
          </a:prstGeom>
          <a:solidFill>
            <a:srgbClr val="CE292F">
              <a:alpha val="65000"/>
            </a:srgbClr>
          </a:solidFill>
          <a:ln>
            <a:solidFill>
              <a:srgbClr val="71061B"/>
            </a:solidFill>
          </a:ln>
        </p:spPr>
        <p:txBody>
          <a:bodyPr wrap="square" rtlCol="0">
            <a:spAutoFit/>
          </a:bodyPr>
          <a:lstStyle/>
          <a:p>
            <a:pPr algn="just"/>
            <a:r>
              <a:rPr lang="en-US" altLang="zh-CN" sz="1400" dirty="0"/>
              <a:t>With the help of the Internet of Things system, the monitoring and diagnosis results of any monitoring and diagnosis points at any location with no limit of distance can be obtained.</a:t>
            </a:r>
          </a:p>
          <a:p>
            <a:pPr algn="just"/>
            <a:r>
              <a:rPr lang="en-US" altLang="zh-CN" sz="1400" dirty="0"/>
              <a:t>(including online real-time results and historical process results)</a:t>
            </a:r>
          </a:p>
        </p:txBody>
      </p:sp>
    </p:spTree>
  </p:cSld>
  <p:clrMapOvr>
    <a:masterClrMapping/>
  </p:clrMapOvr>
  <mc:AlternateContent xmlns:mc="http://schemas.openxmlformats.org/markup-compatibility/2006" xmlns:p14="http://schemas.microsoft.com/office/powerpoint/2010/main">
    <mc:Choice Requires="p14">
      <p:transition spd="slow" p14:dur="15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down)">
                                      <p:cBhvr>
                                        <p:cTn id="7" dur="500"/>
                                        <p:tgtEl>
                                          <p:spTgt spid="10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wipe(down)">
                                      <p:cBhvr>
                                        <p:cTn id="10" dur="500"/>
                                        <p:tgtEl>
                                          <p:spTgt spid="10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wipe(down)">
                                      <p:cBhvr>
                                        <p:cTn id="13" dur="500"/>
                                        <p:tgtEl>
                                          <p:spTgt spid="1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nodeType="withEffect">
                                  <p:stCondLst>
                                    <p:cond delay="0"/>
                                  </p:stCondLst>
                                  <p:childTnLst>
                                    <p:set>
                                      <p:cBhvr>
                                        <p:cTn id="18" dur="1" fill="hold">
                                          <p:stCondLst>
                                            <p:cond delay="0"/>
                                          </p:stCondLst>
                                        </p:cTn>
                                        <p:tgtEl>
                                          <p:spTgt spid="105"/>
                                        </p:tgtEl>
                                        <p:attrNameLst>
                                          <p:attrName>style.visibility</p:attrName>
                                        </p:attrNameLst>
                                      </p:cBhvr>
                                      <p:to>
                                        <p:strVal val="visible"/>
                                      </p:to>
                                    </p:set>
                                    <p:animEffect transition="in" filter="wipe(down)">
                                      <p:cBhvr>
                                        <p:cTn id="19" dur="500"/>
                                        <p:tgtEl>
                                          <p:spTgt spid="10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2"/>
                                        </p:tgtEl>
                                        <p:attrNameLst>
                                          <p:attrName>style.visibility</p:attrName>
                                        </p:attrNameLst>
                                      </p:cBhvr>
                                      <p:to>
                                        <p:strVal val="visible"/>
                                      </p:to>
                                    </p:set>
                                    <p:animEffect transition="in" filter="wipe(down)">
                                      <p:cBhvr>
                                        <p:cTn id="22" dur="500"/>
                                        <p:tgtEl>
                                          <p:spTgt spid="11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4"/>
                                        </p:tgtEl>
                                        <p:attrNameLst>
                                          <p:attrName>style.visibility</p:attrName>
                                        </p:attrNameLst>
                                      </p:cBhvr>
                                      <p:to>
                                        <p:strVal val="visible"/>
                                      </p:to>
                                    </p:set>
                                    <p:animEffect transition="in" filter="wipe(down)">
                                      <p:cBhvr>
                                        <p:cTn id="25" dur="500"/>
                                        <p:tgtEl>
                                          <p:spTgt spid="1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5"/>
                                        </p:tgtEl>
                                        <p:attrNameLst>
                                          <p:attrName>style.visibility</p:attrName>
                                        </p:attrNameLst>
                                      </p:cBhvr>
                                      <p:to>
                                        <p:strVal val="visible"/>
                                      </p:to>
                                    </p:set>
                                    <p:animEffect transition="in" filter="wipe(down)">
                                      <p:cBhvr>
                                        <p:cTn id="28" dur="500"/>
                                        <p:tgtEl>
                                          <p:spTgt spid="1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374"/>
                                        </p:tgtEl>
                                        <p:attrNameLst>
                                          <p:attrName>style.visibility</p:attrName>
                                        </p:attrNameLst>
                                      </p:cBhvr>
                                      <p:to>
                                        <p:strVal val="visible"/>
                                      </p:to>
                                    </p:set>
                                    <p:animEffect transition="in" filter="wipe(down)">
                                      <p:cBhvr>
                                        <p:cTn id="31" dur="500"/>
                                        <p:tgtEl>
                                          <p:spTgt spid="1537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par>
                                <p:cTn id="35" presetID="22" presetClass="entr" presetSubtype="4" fill="hold" nodeType="withEffect">
                                  <p:stCondLst>
                                    <p:cond delay="0"/>
                                  </p:stCondLst>
                                  <p:childTnLst>
                                    <p:set>
                                      <p:cBhvr>
                                        <p:cTn id="36" dur="1" fill="hold">
                                          <p:stCondLst>
                                            <p:cond delay="0"/>
                                          </p:stCondLst>
                                        </p:cTn>
                                        <p:tgtEl>
                                          <p:spTgt spid="104"/>
                                        </p:tgtEl>
                                        <p:attrNameLst>
                                          <p:attrName>style.visibility</p:attrName>
                                        </p:attrNameLst>
                                      </p:cBhvr>
                                      <p:to>
                                        <p:strVal val="visible"/>
                                      </p:to>
                                    </p:set>
                                    <p:animEffect transition="in" filter="wipe(down)">
                                      <p:cBhvr>
                                        <p:cTn id="37" dur="500"/>
                                        <p:tgtEl>
                                          <p:spTgt spid="10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16"/>
                                        </p:tgtEl>
                                        <p:attrNameLst>
                                          <p:attrName>style.visibility</p:attrName>
                                        </p:attrNameLst>
                                      </p:cBhvr>
                                      <p:to>
                                        <p:strVal val="visible"/>
                                      </p:to>
                                    </p:set>
                                    <p:animEffect transition="in" filter="wipe(down)">
                                      <p:cBhvr>
                                        <p:cTn id="40" dur="500"/>
                                        <p:tgtEl>
                                          <p:spTgt spid="11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17"/>
                                        </p:tgtEl>
                                        <p:attrNameLst>
                                          <p:attrName>style.visibility</p:attrName>
                                        </p:attrNameLst>
                                      </p:cBhvr>
                                      <p:to>
                                        <p:strVal val="visible"/>
                                      </p:to>
                                    </p:set>
                                    <p:animEffect transition="in" filter="wipe(down)">
                                      <p:cBhvr>
                                        <p:cTn id="43"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4" grpId="0"/>
      <p:bldP spid="15374" grpId="1"/>
      <p:bldP spid="38" grpId="0" bldLvl="0" animBg="1"/>
      <p:bldP spid="38" grpId="1" animBg="1"/>
      <p:bldP spid="39" grpId="0" bldLvl="0" animBg="1"/>
      <p:bldP spid="39" grpId="1" animBg="1"/>
      <p:bldP spid="109" grpId="0"/>
      <p:bldP spid="109" grpId="1"/>
      <p:bldP spid="110" grpId="0" bldLvl="0" animBg="1"/>
      <p:bldP spid="110" grpId="1" animBg="1"/>
      <p:bldP spid="112" grpId="0"/>
      <p:bldP spid="112" grpId="1"/>
      <p:bldP spid="114" grpId="0"/>
      <p:bldP spid="114" grpId="1"/>
      <p:bldP spid="115" grpId="0" bldLvl="0" animBg="1"/>
      <p:bldP spid="115" grpId="1" animBg="1"/>
      <p:bldP spid="116" grpId="0"/>
      <p:bldP spid="116" grpId="1"/>
      <p:bldP spid="117" grpId="0" bldLvl="0" animBg="1"/>
      <p:bldP spid="11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3981294" y="2875949"/>
            <a:ext cx="1093428" cy="1107996"/>
            <a:chOff x="5373389" y="1475219"/>
            <a:chExt cx="1812175" cy="1836319"/>
          </a:xfrm>
        </p:grpSpPr>
        <p:sp>
          <p:nvSpPr>
            <p:cNvPr id="8" name="矩形 7"/>
            <p:cNvSpPr/>
            <p:nvPr/>
          </p:nvSpPr>
          <p:spPr>
            <a:xfrm>
              <a:off x="5373389" y="1689609"/>
              <a:ext cx="1440000" cy="1440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485629" y="1475219"/>
              <a:ext cx="1699935" cy="1836319"/>
            </a:xfrm>
            <a:prstGeom prst="rect">
              <a:avLst/>
            </a:prstGeom>
            <a:noFill/>
          </p:spPr>
          <p:txBody>
            <a:bodyPr wrap="square" rtlCol="0">
              <a:spAutoFit/>
            </a:bodyPr>
            <a:lstStyle/>
            <a:p>
              <a:r>
                <a:rPr lang="en-US" altLang="zh-CN" sz="6600" dirty="0">
                  <a:solidFill>
                    <a:schemeClr val="bg1"/>
                  </a:solidFill>
                  <a:latin typeface="Agency FB" panose="020B0503020202020204" pitchFamily="34" charset="0"/>
                </a:rPr>
                <a:t>01</a:t>
              </a:r>
              <a:endParaRPr lang="zh-CN" altLang="en-US" sz="6600" dirty="0">
                <a:solidFill>
                  <a:schemeClr val="bg1"/>
                </a:solidFill>
                <a:latin typeface="Agency FB" panose="020B0503020202020204" pitchFamily="34" charset="0"/>
              </a:endParaRPr>
            </a:p>
          </p:txBody>
        </p:sp>
      </p:grpSp>
      <p:sp>
        <p:nvSpPr>
          <p:cNvPr id="29" name="文本框 28"/>
          <p:cNvSpPr txBox="1"/>
          <p:nvPr/>
        </p:nvSpPr>
        <p:spPr>
          <a:xfrm>
            <a:off x="5245936" y="2866806"/>
            <a:ext cx="2719872" cy="1107996"/>
          </a:xfrm>
          <a:prstGeom prst="rect">
            <a:avLst/>
          </a:prstGeom>
          <a:noFill/>
        </p:spPr>
        <p:txBody>
          <a:bodyPr wrap="square" rtlCol="0">
            <a:spAutoFit/>
          </a:bodyPr>
          <a:lstStyle/>
          <a:p>
            <a:r>
              <a:rPr lang="en-US" altLang="zh-CN" sz="6600" b="1" dirty="0">
                <a:solidFill>
                  <a:schemeClr val="bg1"/>
                </a:solidFill>
                <a:latin typeface="Agency FB" panose="020B0503020202020204" pitchFamily="34" charset="0"/>
                <a:ea typeface="微软雅黑" panose="020B0503020204020204" charset="-122"/>
              </a:rPr>
              <a:t>Brief</a:t>
            </a:r>
            <a:endParaRPr lang="zh-CN" altLang="en-US" sz="6600" b="1" dirty="0">
              <a:solidFill>
                <a:schemeClr val="bg1"/>
              </a:solidFill>
              <a:latin typeface="Agency FB" panose="020B0503020202020204" pitchFamily="34" charset="0"/>
              <a:ea typeface="微软雅黑" panose="020B0503020204020204" charset="-122"/>
            </a:endParaRPr>
          </a:p>
        </p:txBody>
      </p:sp>
      <p:cxnSp>
        <p:nvCxnSpPr>
          <p:cNvPr id="36" name="直接连接符 35"/>
          <p:cNvCxnSpPr/>
          <p:nvPr/>
        </p:nvCxnSpPr>
        <p:spPr>
          <a:xfrm flipH="1">
            <a:off x="228724" y="3433011"/>
            <a:ext cx="3168000" cy="367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任意多边形 17"/>
          <p:cNvSpPr/>
          <p:nvPr/>
        </p:nvSpPr>
        <p:spPr>
          <a:xfrm>
            <a:off x="-16042" y="0"/>
            <a:ext cx="4203032" cy="6849979"/>
          </a:xfrm>
          <a:custGeom>
            <a:avLst/>
            <a:gdLst>
              <a:gd name="connsiteX0" fmla="*/ 3053125 w 4203032"/>
              <a:gd name="connsiteY0" fmla="*/ 0 h 6849979"/>
              <a:gd name="connsiteX1" fmla="*/ 3384884 w 4203032"/>
              <a:gd name="connsiteY1" fmla="*/ 0 h 6849979"/>
              <a:gd name="connsiteX2" fmla="*/ 352926 w 4203032"/>
              <a:gd name="connsiteY2" fmla="*/ 3481137 h 6849979"/>
              <a:gd name="connsiteX3" fmla="*/ 4203032 w 4203032"/>
              <a:gd name="connsiteY3" fmla="*/ 6849979 h 6849979"/>
              <a:gd name="connsiteX4" fmla="*/ 3978442 w 4203032"/>
              <a:gd name="connsiteY4" fmla="*/ 6849979 h 6849979"/>
              <a:gd name="connsiteX5" fmla="*/ 0 w 4203032"/>
              <a:gd name="connsiteY5" fmla="*/ 3416968 h 684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3032" h="6849979">
                <a:moveTo>
                  <a:pt x="3053125" y="0"/>
                </a:moveTo>
                <a:lnTo>
                  <a:pt x="3384884" y="0"/>
                </a:lnTo>
                <a:lnTo>
                  <a:pt x="352926" y="3481137"/>
                </a:lnTo>
                <a:lnTo>
                  <a:pt x="4203032" y="6849979"/>
                </a:lnTo>
                <a:lnTo>
                  <a:pt x="3978442" y="6849979"/>
                </a:lnTo>
                <a:lnTo>
                  <a:pt x="0" y="34169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椭圆 16"/>
          <p:cNvSpPr/>
          <p:nvPr/>
        </p:nvSpPr>
        <p:spPr>
          <a:xfrm>
            <a:off x="3366500" y="3343011"/>
            <a:ext cx="180000" cy="180000"/>
          </a:xfrm>
          <a:prstGeom prst="ellipse">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rot="16200000" flipH="1" flipV="1">
            <a:off x="11026657" y="725943"/>
            <a:ext cx="466193" cy="401891"/>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5400000" flipV="1">
            <a:off x="11300616" y="1473480"/>
            <a:ext cx="312202" cy="269140"/>
          </a:xfrm>
          <a:prstGeom prst="triangl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p:cNvSpPr/>
          <p:nvPr/>
        </p:nvSpPr>
        <p:spPr>
          <a:xfrm rot="20034423" flipH="1" flipV="1">
            <a:off x="10730838" y="2164846"/>
            <a:ext cx="466193" cy="40189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5342254" y="5589588"/>
            <a:ext cx="753746" cy="734645"/>
            <a:chOff x="1032060" y="5022216"/>
            <a:chExt cx="753746" cy="734645"/>
          </a:xfrm>
        </p:grpSpPr>
        <p:sp>
          <p:nvSpPr>
            <p:cNvPr id="32" name="等腰三角形 31"/>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等腰三角形 33"/>
          <p:cNvSpPr/>
          <p:nvPr/>
        </p:nvSpPr>
        <p:spPr>
          <a:xfrm rot="3050067" flipH="1" flipV="1">
            <a:off x="9475957" y="5333620"/>
            <a:ext cx="466193" cy="401891"/>
          </a:xfrm>
          <a:prstGeom prst="triangl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a:off x="157352" y="-4185"/>
            <a:ext cx="4174003" cy="6849979"/>
          </a:xfrm>
          <a:custGeom>
            <a:avLst/>
            <a:gdLst>
              <a:gd name="connsiteX0" fmla="*/ 3053125 w 4203032"/>
              <a:gd name="connsiteY0" fmla="*/ 0 h 6849979"/>
              <a:gd name="connsiteX1" fmla="*/ 3384884 w 4203032"/>
              <a:gd name="connsiteY1" fmla="*/ 0 h 6849979"/>
              <a:gd name="connsiteX2" fmla="*/ 352926 w 4203032"/>
              <a:gd name="connsiteY2" fmla="*/ 3481137 h 6849979"/>
              <a:gd name="connsiteX3" fmla="*/ 4203032 w 4203032"/>
              <a:gd name="connsiteY3" fmla="*/ 6849979 h 6849979"/>
              <a:gd name="connsiteX4" fmla="*/ 3978442 w 4203032"/>
              <a:gd name="connsiteY4" fmla="*/ 6849979 h 6849979"/>
              <a:gd name="connsiteX5" fmla="*/ 0 w 4203032"/>
              <a:gd name="connsiteY5" fmla="*/ 3416968 h 6849979"/>
              <a:gd name="connsiteX0-1" fmla="*/ 3053125 w 4203032"/>
              <a:gd name="connsiteY0-2" fmla="*/ 0 h 6849979"/>
              <a:gd name="connsiteX1-3" fmla="*/ 3384884 w 4203032"/>
              <a:gd name="connsiteY1-4" fmla="*/ 0 h 6849979"/>
              <a:gd name="connsiteX2-5" fmla="*/ 222297 w 4203032"/>
              <a:gd name="connsiteY2-6" fmla="*/ 3466623 h 6849979"/>
              <a:gd name="connsiteX3-7" fmla="*/ 4203032 w 4203032"/>
              <a:gd name="connsiteY3-8" fmla="*/ 6849979 h 6849979"/>
              <a:gd name="connsiteX4-9" fmla="*/ 3978442 w 4203032"/>
              <a:gd name="connsiteY4-10" fmla="*/ 6849979 h 6849979"/>
              <a:gd name="connsiteX5-11" fmla="*/ 0 w 4203032"/>
              <a:gd name="connsiteY5-12" fmla="*/ 3416968 h 6849979"/>
              <a:gd name="connsiteX6" fmla="*/ 3053125 w 4203032"/>
              <a:gd name="connsiteY6" fmla="*/ 0 h 6849979"/>
              <a:gd name="connsiteX0-13" fmla="*/ 3053125 w 4203032"/>
              <a:gd name="connsiteY0-14" fmla="*/ 0 h 6849979"/>
              <a:gd name="connsiteX1-15" fmla="*/ 3297799 w 4203032"/>
              <a:gd name="connsiteY1-16" fmla="*/ 0 h 6849979"/>
              <a:gd name="connsiteX2-17" fmla="*/ 222297 w 4203032"/>
              <a:gd name="connsiteY2-18" fmla="*/ 3466623 h 6849979"/>
              <a:gd name="connsiteX3-19" fmla="*/ 4203032 w 4203032"/>
              <a:gd name="connsiteY3-20" fmla="*/ 6849979 h 6849979"/>
              <a:gd name="connsiteX4-21" fmla="*/ 3978442 w 4203032"/>
              <a:gd name="connsiteY4-22" fmla="*/ 6849979 h 6849979"/>
              <a:gd name="connsiteX5-23" fmla="*/ 0 w 4203032"/>
              <a:gd name="connsiteY5-24" fmla="*/ 3416968 h 6849979"/>
              <a:gd name="connsiteX6-25" fmla="*/ 3053125 w 4203032"/>
              <a:gd name="connsiteY6-26" fmla="*/ 0 h 6849979"/>
              <a:gd name="connsiteX0-27" fmla="*/ 3053125 w 4174003"/>
              <a:gd name="connsiteY0-28" fmla="*/ 0 h 6849979"/>
              <a:gd name="connsiteX1-29" fmla="*/ 3297799 w 4174003"/>
              <a:gd name="connsiteY1-30" fmla="*/ 0 h 6849979"/>
              <a:gd name="connsiteX2-31" fmla="*/ 222297 w 4174003"/>
              <a:gd name="connsiteY2-32" fmla="*/ 3466623 h 6849979"/>
              <a:gd name="connsiteX3-33" fmla="*/ 4174003 w 4174003"/>
              <a:gd name="connsiteY3-34" fmla="*/ 6849979 h 6849979"/>
              <a:gd name="connsiteX4-35" fmla="*/ 3978442 w 4174003"/>
              <a:gd name="connsiteY4-36" fmla="*/ 6849979 h 6849979"/>
              <a:gd name="connsiteX5-37" fmla="*/ 0 w 4174003"/>
              <a:gd name="connsiteY5-38" fmla="*/ 3416968 h 6849979"/>
              <a:gd name="connsiteX6-39" fmla="*/ 3053125 w 4174003"/>
              <a:gd name="connsiteY6-40" fmla="*/ 0 h 6849979"/>
              <a:gd name="connsiteX0-41" fmla="*/ 3053125 w 4174003"/>
              <a:gd name="connsiteY0-42" fmla="*/ 0 h 6849979"/>
              <a:gd name="connsiteX1-43" fmla="*/ 3225227 w 4174003"/>
              <a:gd name="connsiteY1-44" fmla="*/ 0 h 6849979"/>
              <a:gd name="connsiteX2-45" fmla="*/ 222297 w 4174003"/>
              <a:gd name="connsiteY2-46" fmla="*/ 3466623 h 6849979"/>
              <a:gd name="connsiteX3-47" fmla="*/ 4174003 w 4174003"/>
              <a:gd name="connsiteY3-48" fmla="*/ 6849979 h 6849979"/>
              <a:gd name="connsiteX4-49" fmla="*/ 3978442 w 4174003"/>
              <a:gd name="connsiteY4-50" fmla="*/ 6849979 h 6849979"/>
              <a:gd name="connsiteX5-51" fmla="*/ 0 w 4174003"/>
              <a:gd name="connsiteY5-52" fmla="*/ 3416968 h 6849979"/>
              <a:gd name="connsiteX6-53" fmla="*/ 3053125 w 4174003"/>
              <a:gd name="connsiteY6-54" fmla="*/ 0 h 68499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4174003" h="6849979">
                <a:moveTo>
                  <a:pt x="3053125" y="0"/>
                </a:moveTo>
                <a:lnTo>
                  <a:pt x="3225227" y="0"/>
                </a:lnTo>
                <a:lnTo>
                  <a:pt x="222297" y="3466623"/>
                </a:lnTo>
                <a:lnTo>
                  <a:pt x="4174003" y="6849979"/>
                </a:lnTo>
                <a:lnTo>
                  <a:pt x="3978442" y="6849979"/>
                </a:lnTo>
                <a:lnTo>
                  <a:pt x="0" y="3416968"/>
                </a:lnTo>
                <a:lnTo>
                  <a:pt x="3053125" y="0"/>
                </a:lnTo>
                <a:close/>
              </a:path>
            </a:pathLst>
          </a:cu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500"/>
                            </p:stCondLst>
                            <p:childTnLst>
                              <p:par>
                                <p:cTn id="12" presetID="42" presetClass="entr" presetSubtype="0" fill="hold" nodeType="afterEffect">
                                  <p:stCondLst>
                                    <p:cond delay="0"/>
                                  </p:stCondLst>
                                  <p:childTnLst>
                                    <p:set>
                                      <p:cBhvr>
                                        <p:cTn id="13" dur="500"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500"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anim calcmode="lin" valueType="num">
                                      <p:cBhvr>
                                        <p:cTn id="20" dur="500" fill="hold"/>
                                        <p:tgtEl>
                                          <p:spTgt spid="29"/>
                                        </p:tgtEl>
                                        <p:attrNameLst>
                                          <p:attrName>ppt_x</p:attrName>
                                        </p:attrNameLst>
                                      </p:cBhvr>
                                      <p:tavLst>
                                        <p:tav tm="0">
                                          <p:val>
                                            <p:strVal val="#ppt_x"/>
                                          </p:val>
                                        </p:tav>
                                        <p:tav tm="100000">
                                          <p:val>
                                            <p:strVal val="#ppt_x"/>
                                          </p:val>
                                        </p:tav>
                                      </p:tavLst>
                                    </p:anim>
                                    <p:anim calcmode="lin" valueType="num">
                                      <p:cBhvr>
                                        <p:cTn id="21" dur="500" fill="hold"/>
                                        <p:tgtEl>
                                          <p:spTgt spid="29"/>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9" presetClass="entr" presetSubtype="0" decel="100000"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 calcmode="lin" valueType="num">
                                      <p:cBhvr>
                                        <p:cTn id="27" dur="500" fill="hold"/>
                                        <p:tgtEl>
                                          <p:spTgt spid="31"/>
                                        </p:tgtEl>
                                        <p:attrNameLst>
                                          <p:attrName>style.rotation</p:attrName>
                                        </p:attrNameLst>
                                      </p:cBhvr>
                                      <p:tavLst>
                                        <p:tav tm="0">
                                          <p:val>
                                            <p:fltVal val="360"/>
                                          </p:val>
                                        </p:tav>
                                        <p:tav tm="100000">
                                          <p:val>
                                            <p:fltVal val="0"/>
                                          </p:val>
                                        </p:tav>
                                      </p:tavLst>
                                    </p:anim>
                                    <p:animEffect transition="in" filter="fade">
                                      <p:cBhvr>
                                        <p:cTn id="28" dur="500"/>
                                        <p:tgtEl>
                                          <p:spTgt spid="31"/>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500" fill="hold"/>
                                        <p:tgtEl>
                                          <p:spTgt spid="34"/>
                                        </p:tgtEl>
                                        <p:attrNameLst>
                                          <p:attrName>ppt_w</p:attrName>
                                        </p:attrNameLst>
                                      </p:cBhvr>
                                      <p:tavLst>
                                        <p:tav tm="0">
                                          <p:val>
                                            <p:fltVal val="0"/>
                                          </p:val>
                                        </p:tav>
                                        <p:tav tm="100000">
                                          <p:val>
                                            <p:strVal val="#ppt_w"/>
                                          </p:val>
                                        </p:tav>
                                      </p:tavLst>
                                    </p:anim>
                                    <p:anim calcmode="lin" valueType="num">
                                      <p:cBhvr>
                                        <p:cTn id="32" dur="500" fill="hold"/>
                                        <p:tgtEl>
                                          <p:spTgt spid="34"/>
                                        </p:tgtEl>
                                        <p:attrNameLst>
                                          <p:attrName>ppt_h</p:attrName>
                                        </p:attrNameLst>
                                      </p:cBhvr>
                                      <p:tavLst>
                                        <p:tav tm="0">
                                          <p:val>
                                            <p:fltVal val="0"/>
                                          </p:val>
                                        </p:tav>
                                        <p:tav tm="100000">
                                          <p:val>
                                            <p:strVal val="#ppt_h"/>
                                          </p:val>
                                        </p:tav>
                                      </p:tavLst>
                                    </p:anim>
                                    <p:anim calcmode="lin" valueType="num">
                                      <p:cBhvr>
                                        <p:cTn id="33" dur="500" fill="hold"/>
                                        <p:tgtEl>
                                          <p:spTgt spid="34"/>
                                        </p:tgtEl>
                                        <p:attrNameLst>
                                          <p:attrName>style.rotation</p:attrName>
                                        </p:attrNameLst>
                                      </p:cBhvr>
                                      <p:tavLst>
                                        <p:tav tm="0">
                                          <p:val>
                                            <p:fltVal val="360"/>
                                          </p:val>
                                        </p:tav>
                                        <p:tav tm="100000">
                                          <p:val>
                                            <p:fltVal val="0"/>
                                          </p:val>
                                        </p:tav>
                                      </p:tavLst>
                                    </p:anim>
                                    <p:animEffect transition="in" filter="fade">
                                      <p:cBhvr>
                                        <p:cTn id="34" dur="500"/>
                                        <p:tgtEl>
                                          <p:spTgt spid="34"/>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 calcmode="lin" valueType="num">
                                      <p:cBhvr>
                                        <p:cTn id="39" dur="500" fill="hold"/>
                                        <p:tgtEl>
                                          <p:spTgt spid="30"/>
                                        </p:tgtEl>
                                        <p:attrNameLst>
                                          <p:attrName>style.rotation</p:attrName>
                                        </p:attrNameLst>
                                      </p:cBhvr>
                                      <p:tavLst>
                                        <p:tav tm="0">
                                          <p:val>
                                            <p:fltVal val="360"/>
                                          </p:val>
                                        </p:tav>
                                        <p:tav tm="100000">
                                          <p:val>
                                            <p:fltVal val="0"/>
                                          </p:val>
                                        </p:tav>
                                      </p:tavLst>
                                    </p:anim>
                                    <p:animEffect transition="in" filter="fade">
                                      <p:cBhvr>
                                        <p:cTn id="40" dur="500"/>
                                        <p:tgtEl>
                                          <p:spTgt spid="30"/>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 calcmode="lin" valueType="num">
                                      <p:cBhvr>
                                        <p:cTn id="45" dur="500" fill="hold"/>
                                        <p:tgtEl>
                                          <p:spTgt spid="28"/>
                                        </p:tgtEl>
                                        <p:attrNameLst>
                                          <p:attrName>style.rotation</p:attrName>
                                        </p:attrNameLst>
                                      </p:cBhvr>
                                      <p:tavLst>
                                        <p:tav tm="0">
                                          <p:val>
                                            <p:fltVal val="360"/>
                                          </p:val>
                                        </p:tav>
                                        <p:tav tm="100000">
                                          <p:val>
                                            <p:fltVal val="0"/>
                                          </p:val>
                                        </p:tav>
                                      </p:tavLst>
                                    </p:anim>
                                    <p:animEffect transition="in" filter="fade">
                                      <p:cBhvr>
                                        <p:cTn id="46" dur="500"/>
                                        <p:tgtEl>
                                          <p:spTgt spid="28"/>
                                        </p:tgtEl>
                                      </p:cBhvr>
                                    </p:animEffect>
                                  </p:childTnLst>
                                </p:cTn>
                              </p:par>
                              <p:par>
                                <p:cTn id="47" presetID="49" presetClass="entr" presetSubtype="0" decel="10000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 calcmode="lin" valueType="num">
                                      <p:cBhvr>
                                        <p:cTn id="51" dur="500" fill="hold"/>
                                        <p:tgtEl>
                                          <p:spTgt spid="27"/>
                                        </p:tgtEl>
                                        <p:attrNameLst>
                                          <p:attrName>style.rotation</p:attrName>
                                        </p:attrNameLst>
                                      </p:cBhvr>
                                      <p:tavLst>
                                        <p:tav tm="0">
                                          <p:val>
                                            <p:fltVal val="360"/>
                                          </p:val>
                                        </p:tav>
                                        <p:tav tm="100000">
                                          <p:val>
                                            <p:fltVal val="0"/>
                                          </p:val>
                                        </p:tav>
                                      </p:tavLst>
                                    </p:anim>
                                    <p:animEffect transition="in" filter="fade">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7" grpId="0" bldLvl="0" animBg="1"/>
      <p:bldP spid="27" grpId="0" bldLvl="0" animBg="1"/>
      <p:bldP spid="28" grpId="0" bldLvl="0" animBg="1"/>
      <p:bldP spid="30" grpId="0" bldLvl="0" animBg="1"/>
      <p:bldP spid="34"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4" name="Slide Number Placeholder 5"/>
          <p:cNvSpPr txBox="1">
            <a:spLocks noGrp="1"/>
          </p:cNvSpPr>
          <p:nvPr>
            <p:ph type="sldNum" sz="quarter" idx="12"/>
          </p:nvPr>
        </p:nvSpPr>
        <p:spPr>
          <a:xfrm>
            <a:off x="8534400" y="6492875"/>
            <a:ext cx="2844800" cy="365125"/>
          </a:xfrm>
          <a:noFill/>
          <a:ln>
            <a:noFill/>
          </a:ln>
        </p:spPr>
        <p:txBody>
          <a:bodyPr anchor="ctr" anchorCtr="0"/>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algn="r" eaLnBrk="1" hangingPunct="1"/>
            <a:fld id="{9A0DB2DC-4C9A-4742-B13C-FB6460FD3503}" type="slidenum">
              <a:rPr lang="en-US" altLang="zh-CN" sz="1200" dirty="0">
                <a:solidFill>
                  <a:srgbClr val="FFFFFF"/>
                </a:solidFill>
                <a:latin typeface="Arial" panose="020B0604020202020204" pitchFamily="34" charset="0"/>
                <a:ea typeface="微软雅黑" panose="020B0503020204020204" charset="-122"/>
                <a:sym typeface="Arial" panose="020B0604020202020204" pitchFamily="34" charset="0"/>
              </a:rPr>
              <a:t>30</a:t>
            </a:fld>
            <a:endParaRPr lang="en-US" altLang="zh-CN" sz="120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8" name="Curved Down Arrow 251"/>
          <p:cNvSpPr/>
          <p:nvPr/>
        </p:nvSpPr>
        <p:spPr>
          <a:xfrm>
            <a:off x="6713856" y="724078"/>
            <a:ext cx="1774825" cy="506413"/>
          </a:xfrm>
          <a:prstGeom prst="curvedDownArrow">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44195" rtl="0" eaLnBrk="1" fontAlgn="auto" latinLnBrk="0" hangingPunct="1">
              <a:lnSpc>
                <a:spcPct val="100000"/>
              </a:lnSpc>
              <a:spcBef>
                <a:spcPts val="0"/>
              </a:spcBef>
              <a:spcAft>
                <a:spcPts val="0"/>
              </a:spcAft>
              <a:buClrTx/>
              <a:buSzTx/>
              <a:buFontTx/>
              <a:buNone/>
              <a:defRPr/>
            </a:pPr>
            <a:endParaRPr kumimoji="0" lang="id-ID" sz="2150" b="0" i="0" u="none" strike="noStrike" kern="1200" cap="none" spc="0" normalizeH="0" baseline="0" noProof="0" dirty="0">
              <a:ln>
                <a:noFill/>
              </a:ln>
              <a:solidFill>
                <a:srgbClr val="E2E3E9"/>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39" name="Curved Down Arrow 252"/>
          <p:cNvSpPr/>
          <p:nvPr/>
        </p:nvSpPr>
        <p:spPr>
          <a:xfrm rot="21118509" flipV="1">
            <a:off x="3419264" y="2848939"/>
            <a:ext cx="1533525" cy="504825"/>
          </a:xfrm>
          <a:prstGeom prst="curved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44195" rtl="0" eaLnBrk="1" fontAlgn="auto" latinLnBrk="0" hangingPunct="1">
              <a:lnSpc>
                <a:spcPct val="100000"/>
              </a:lnSpc>
              <a:spcBef>
                <a:spcPts val="0"/>
              </a:spcBef>
              <a:spcAft>
                <a:spcPts val="0"/>
              </a:spcAft>
              <a:buClrTx/>
              <a:buSzTx/>
              <a:buFontTx/>
              <a:buNone/>
              <a:defRPr/>
            </a:pPr>
            <a:endParaRPr kumimoji="0" lang="id-ID" sz="2150" b="0" i="0" u="none" strike="noStrike" kern="1200" cap="none" spc="0" normalizeH="0" baseline="0" noProof="0">
              <a:ln>
                <a:noFill/>
              </a:ln>
              <a:solidFill>
                <a:srgbClr val="E2E3E9"/>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pic>
        <p:nvPicPr>
          <p:cNvPr id="103" name="图片 102"/>
          <p:cNvPicPr/>
          <p:nvPr/>
        </p:nvPicPr>
        <p:blipFill>
          <a:blip r:embed="rId2"/>
          <a:stretch>
            <a:fillRect/>
          </a:stretch>
        </p:blipFill>
        <p:spPr>
          <a:xfrm>
            <a:off x="1686559" y="1167765"/>
            <a:ext cx="1891665" cy="1838212"/>
          </a:xfrm>
          <a:prstGeom prst="rect">
            <a:avLst/>
          </a:prstGeom>
          <a:noFill/>
          <a:ln w="9525">
            <a:noFill/>
          </a:ln>
        </p:spPr>
      </p:pic>
      <p:pic>
        <p:nvPicPr>
          <p:cNvPr id="104" name="图片 103"/>
          <p:cNvPicPr/>
          <p:nvPr/>
        </p:nvPicPr>
        <p:blipFill>
          <a:blip r:embed="rId3"/>
          <a:srcRect l="12728" r="15390" b="21156"/>
          <a:stretch>
            <a:fillRect/>
          </a:stretch>
        </p:blipFill>
        <p:spPr>
          <a:xfrm>
            <a:off x="8613775" y="1132764"/>
            <a:ext cx="1891666" cy="1838212"/>
          </a:xfrm>
          <a:prstGeom prst="rect">
            <a:avLst/>
          </a:prstGeom>
          <a:noFill/>
          <a:ln w="9525">
            <a:noFill/>
          </a:ln>
        </p:spPr>
      </p:pic>
      <p:pic>
        <p:nvPicPr>
          <p:cNvPr id="105" name="图片 104"/>
          <p:cNvPicPr/>
          <p:nvPr/>
        </p:nvPicPr>
        <p:blipFill>
          <a:blip r:embed="rId4"/>
          <a:srcRect l="6655" r="7297" b="4108"/>
          <a:stretch>
            <a:fillRect/>
          </a:stretch>
        </p:blipFill>
        <p:spPr>
          <a:xfrm>
            <a:off x="5105613" y="1167765"/>
            <a:ext cx="1774825" cy="1838212"/>
          </a:xfrm>
          <a:prstGeom prst="rect">
            <a:avLst/>
          </a:prstGeom>
          <a:noFill/>
          <a:ln w="9525">
            <a:noFill/>
          </a:ln>
        </p:spPr>
      </p:pic>
      <p:sp>
        <p:nvSpPr>
          <p:cNvPr id="5" name="文本框 4"/>
          <p:cNvSpPr txBox="1"/>
          <p:nvPr/>
        </p:nvSpPr>
        <p:spPr>
          <a:xfrm>
            <a:off x="717147" y="257960"/>
            <a:ext cx="6384458" cy="523220"/>
          </a:xfrm>
          <a:prstGeom prst="rect">
            <a:avLst/>
          </a:prstGeom>
          <a:noFill/>
        </p:spPr>
        <p:txBody>
          <a:bodyPr wrap="square" rtlCol="0">
            <a:spAutoFit/>
          </a:bodyPr>
          <a:lstStyle/>
          <a:p>
            <a:r>
              <a:rPr lang="en-US" altLang="zh-CN" sz="2800" dirty="0">
                <a:latin typeface="Times New Roman" panose="02020603050405020304" charset="0"/>
                <a:ea typeface="微软雅黑" panose="020B0503020204020204" charset="-122"/>
                <a:cs typeface="Times New Roman" panose="02020603050405020304" charset="0"/>
              </a:rPr>
              <a:t>Customizable development functions</a:t>
            </a:r>
            <a:endParaRPr lang="zh-CN" altLang="en-US" sz="2800" dirty="0">
              <a:latin typeface="Times New Roman" panose="02020603050405020304" charset="0"/>
              <a:ea typeface="微软雅黑" panose="020B0503020204020204" charset="-122"/>
              <a:cs typeface="Times New Roman" panose="02020603050405020304" charset="0"/>
            </a:endParaRPr>
          </a:p>
        </p:txBody>
      </p:sp>
      <p:grpSp>
        <p:nvGrpSpPr>
          <p:cNvPr id="16" name="组合 15"/>
          <p:cNvGrpSpPr/>
          <p:nvPr/>
        </p:nvGrpSpPr>
        <p:grpSpPr>
          <a:xfrm rot="17100000">
            <a:off x="175953" y="261388"/>
            <a:ext cx="481872" cy="469661"/>
            <a:chOff x="1032060" y="5022216"/>
            <a:chExt cx="753746" cy="734645"/>
          </a:xfrm>
        </p:grpSpPr>
        <p:sp>
          <p:nvSpPr>
            <p:cNvPr id="106" name="等腰三角形 105"/>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等腰三角形 106"/>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9" name="文本框 108"/>
          <p:cNvSpPr txBox="1"/>
          <p:nvPr/>
        </p:nvSpPr>
        <p:spPr>
          <a:xfrm>
            <a:off x="1002365" y="3597352"/>
            <a:ext cx="3294380" cy="523220"/>
          </a:xfrm>
          <a:prstGeom prst="rect">
            <a:avLst/>
          </a:prstGeom>
          <a:noFill/>
        </p:spPr>
        <p:txBody>
          <a:bodyPr wrap="square" rtlCol="0">
            <a:spAutoFit/>
          </a:bodyPr>
          <a:lstStyle/>
          <a:p>
            <a:pPr algn="ctr"/>
            <a:r>
              <a:rPr lang="en-US" altLang="zh-CN" sz="2800" b="1" dirty="0"/>
              <a:t>Function upgrade</a:t>
            </a:r>
            <a:endParaRPr lang="zh-CN" altLang="en-US" sz="2800" b="1" dirty="0"/>
          </a:p>
        </p:txBody>
      </p:sp>
      <p:sp>
        <p:nvSpPr>
          <p:cNvPr id="110" name="文本框 109"/>
          <p:cNvSpPr txBox="1"/>
          <p:nvPr/>
        </p:nvSpPr>
        <p:spPr>
          <a:xfrm>
            <a:off x="1146402" y="4370556"/>
            <a:ext cx="3039974" cy="1754326"/>
          </a:xfrm>
          <a:prstGeom prst="rect">
            <a:avLst/>
          </a:prstGeom>
          <a:solidFill>
            <a:schemeClr val="accent4">
              <a:lumMod val="60000"/>
              <a:lumOff val="40000"/>
            </a:schemeClr>
          </a:solidFill>
          <a:ln>
            <a:solidFill>
              <a:srgbClr val="FFC000"/>
            </a:solidFill>
          </a:ln>
        </p:spPr>
        <p:txBody>
          <a:bodyPr wrap="square" rtlCol="0">
            <a:spAutoFit/>
          </a:bodyPr>
          <a:lstStyle/>
          <a:p>
            <a:pPr algn="just"/>
            <a:r>
              <a:rPr lang="en-US" altLang="zh-CN" dirty="0"/>
              <a:t>The built-in functions of the software are continuously optimized and can be customized according to the needs of cooperation.</a:t>
            </a:r>
          </a:p>
          <a:p>
            <a:pPr algn="just"/>
            <a:endParaRPr lang="zh-CN" altLang="en-US" dirty="0"/>
          </a:p>
        </p:txBody>
      </p:sp>
      <p:sp>
        <p:nvSpPr>
          <p:cNvPr id="112" name="文本框 111"/>
          <p:cNvSpPr txBox="1"/>
          <p:nvPr/>
        </p:nvSpPr>
        <p:spPr>
          <a:xfrm>
            <a:off x="4457065" y="4704715"/>
            <a:ext cx="309880" cy="368300"/>
          </a:xfrm>
          <a:prstGeom prst="rect">
            <a:avLst/>
          </a:prstGeom>
          <a:noFill/>
        </p:spPr>
        <p:txBody>
          <a:bodyPr wrap="none" rtlCol="0">
            <a:spAutoFit/>
          </a:bodyPr>
          <a:lstStyle/>
          <a:p>
            <a:endParaRPr lang="zh-CN" altLang="en-US"/>
          </a:p>
        </p:txBody>
      </p:sp>
      <p:sp>
        <p:nvSpPr>
          <p:cNvPr id="114" name="文本框 113"/>
          <p:cNvSpPr txBox="1"/>
          <p:nvPr/>
        </p:nvSpPr>
        <p:spPr>
          <a:xfrm>
            <a:off x="5256262" y="3587825"/>
            <a:ext cx="2054582" cy="523220"/>
          </a:xfrm>
          <a:prstGeom prst="rect">
            <a:avLst/>
          </a:prstGeom>
          <a:noFill/>
        </p:spPr>
        <p:txBody>
          <a:bodyPr wrap="square" rtlCol="0">
            <a:spAutoFit/>
          </a:bodyPr>
          <a:lstStyle/>
          <a:p>
            <a:pPr algn="ctr"/>
            <a:r>
              <a:rPr lang="en-US" altLang="zh-CN" sz="2800" b="1" dirty="0"/>
              <a:t>Database</a:t>
            </a:r>
            <a:endParaRPr lang="zh-CN" altLang="en-US" sz="2800" b="1" dirty="0"/>
          </a:p>
        </p:txBody>
      </p:sp>
      <p:sp>
        <p:nvSpPr>
          <p:cNvPr id="115" name="文本框 114"/>
          <p:cNvSpPr txBox="1"/>
          <p:nvPr/>
        </p:nvSpPr>
        <p:spPr>
          <a:xfrm>
            <a:off x="4879912" y="4381351"/>
            <a:ext cx="2807282" cy="1815882"/>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pPr algn="just"/>
            <a:r>
              <a:rPr lang="en-US" altLang="zh-CN" dirty="0"/>
              <a:t>Establish machine tool database, judge tool state reasonably by existing data.</a:t>
            </a:r>
          </a:p>
          <a:p>
            <a:pPr algn="just"/>
            <a:endParaRPr lang="en-US" altLang="zh-CN" sz="2000" dirty="0"/>
          </a:p>
          <a:p>
            <a:pPr algn="just"/>
            <a:endParaRPr lang="zh-CN" altLang="en-US" sz="2000" dirty="0"/>
          </a:p>
        </p:txBody>
      </p:sp>
      <p:sp>
        <p:nvSpPr>
          <p:cNvPr id="116" name="文本框 115"/>
          <p:cNvSpPr txBox="1"/>
          <p:nvPr/>
        </p:nvSpPr>
        <p:spPr>
          <a:xfrm>
            <a:off x="8171180" y="3416449"/>
            <a:ext cx="2918460" cy="954107"/>
          </a:xfrm>
          <a:prstGeom prst="rect">
            <a:avLst/>
          </a:prstGeom>
          <a:noFill/>
        </p:spPr>
        <p:txBody>
          <a:bodyPr wrap="square" rtlCol="0">
            <a:spAutoFit/>
          </a:bodyPr>
          <a:lstStyle/>
          <a:p>
            <a:pPr algn="ctr"/>
            <a:r>
              <a:rPr lang="en-US" altLang="zh-CN" sz="2800" b="1" dirty="0"/>
              <a:t>Communication alarm</a:t>
            </a:r>
            <a:endParaRPr lang="zh-CN" altLang="en-US" sz="2800" b="1" dirty="0"/>
          </a:p>
        </p:txBody>
      </p:sp>
      <p:sp>
        <p:nvSpPr>
          <p:cNvPr id="117" name="文本框 116"/>
          <p:cNvSpPr txBox="1"/>
          <p:nvPr/>
        </p:nvSpPr>
        <p:spPr>
          <a:xfrm>
            <a:off x="8324850" y="4379596"/>
            <a:ext cx="2918460" cy="1754326"/>
          </a:xfrm>
          <a:prstGeom prst="rect">
            <a:avLst/>
          </a:prstGeom>
          <a:solidFill>
            <a:srgbClr val="CE292F">
              <a:alpha val="65000"/>
            </a:srgbClr>
          </a:solidFill>
          <a:ln>
            <a:solidFill>
              <a:srgbClr val="71061B"/>
            </a:solidFill>
          </a:ln>
        </p:spPr>
        <p:txBody>
          <a:bodyPr wrap="square" rtlCol="0">
            <a:spAutoFit/>
          </a:bodyPr>
          <a:lstStyle/>
          <a:p>
            <a:pPr algn="just"/>
            <a:r>
              <a:rPr lang="en-US" altLang="zh-CN" dirty="0"/>
              <a:t>Mobile phone remote Bluetooth communication configuration and fault monitoring, cloud platform customized alarm push mode.</a:t>
            </a:r>
            <a:endParaRPr lang="zh-CN" dirty="0"/>
          </a:p>
        </p:txBody>
      </p:sp>
    </p:spTree>
  </p:cSld>
  <p:clrMapOvr>
    <a:masterClrMapping/>
  </p:clrMapOvr>
  <mc:AlternateContent xmlns:mc="http://schemas.openxmlformats.org/markup-compatibility/2006" xmlns:p14="http://schemas.microsoft.com/office/powerpoint/2010/main">
    <mc:Choice Requires="p14">
      <p:transition spd="slow" p14:dur="15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down)">
                                      <p:cBhvr>
                                        <p:cTn id="7" dur="500"/>
                                        <p:tgtEl>
                                          <p:spTgt spid="10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wipe(down)">
                                      <p:cBhvr>
                                        <p:cTn id="10" dur="500"/>
                                        <p:tgtEl>
                                          <p:spTgt spid="10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wipe(down)">
                                      <p:cBhvr>
                                        <p:cTn id="13" dur="500"/>
                                        <p:tgtEl>
                                          <p:spTgt spid="1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nodeType="withEffect">
                                  <p:stCondLst>
                                    <p:cond delay="0"/>
                                  </p:stCondLst>
                                  <p:childTnLst>
                                    <p:set>
                                      <p:cBhvr>
                                        <p:cTn id="18" dur="1" fill="hold">
                                          <p:stCondLst>
                                            <p:cond delay="0"/>
                                          </p:stCondLst>
                                        </p:cTn>
                                        <p:tgtEl>
                                          <p:spTgt spid="105"/>
                                        </p:tgtEl>
                                        <p:attrNameLst>
                                          <p:attrName>style.visibility</p:attrName>
                                        </p:attrNameLst>
                                      </p:cBhvr>
                                      <p:to>
                                        <p:strVal val="visible"/>
                                      </p:to>
                                    </p:set>
                                    <p:animEffect transition="in" filter="wipe(down)">
                                      <p:cBhvr>
                                        <p:cTn id="19" dur="500"/>
                                        <p:tgtEl>
                                          <p:spTgt spid="10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2"/>
                                        </p:tgtEl>
                                        <p:attrNameLst>
                                          <p:attrName>style.visibility</p:attrName>
                                        </p:attrNameLst>
                                      </p:cBhvr>
                                      <p:to>
                                        <p:strVal val="visible"/>
                                      </p:to>
                                    </p:set>
                                    <p:animEffect transition="in" filter="wipe(down)">
                                      <p:cBhvr>
                                        <p:cTn id="22" dur="500"/>
                                        <p:tgtEl>
                                          <p:spTgt spid="11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4"/>
                                        </p:tgtEl>
                                        <p:attrNameLst>
                                          <p:attrName>style.visibility</p:attrName>
                                        </p:attrNameLst>
                                      </p:cBhvr>
                                      <p:to>
                                        <p:strVal val="visible"/>
                                      </p:to>
                                    </p:set>
                                    <p:animEffect transition="in" filter="wipe(down)">
                                      <p:cBhvr>
                                        <p:cTn id="25" dur="500"/>
                                        <p:tgtEl>
                                          <p:spTgt spid="1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5"/>
                                        </p:tgtEl>
                                        <p:attrNameLst>
                                          <p:attrName>style.visibility</p:attrName>
                                        </p:attrNameLst>
                                      </p:cBhvr>
                                      <p:to>
                                        <p:strVal val="visible"/>
                                      </p:to>
                                    </p:set>
                                    <p:animEffect transition="in" filter="wipe(down)">
                                      <p:cBhvr>
                                        <p:cTn id="28" dur="500"/>
                                        <p:tgtEl>
                                          <p:spTgt spid="1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374"/>
                                        </p:tgtEl>
                                        <p:attrNameLst>
                                          <p:attrName>style.visibility</p:attrName>
                                        </p:attrNameLst>
                                      </p:cBhvr>
                                      <p:to>
                                        <p:strVal val="visible"/>
                                      </p:to>
                                    </p:set>
                                    <p:animEffect transition="in" filter="wipe(down)">
                                      <p:cBhvr>
                                        <p:cTn id="31" dur="500"/>
                                        <p:tgtEl>
                                          <p:spTgt spid="1537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par>
                                <p:cTn id="35" presetID="22" presetClass="entr" presetSubtype="4" fill="hold" nodeType="withEffect">
                                  <p:stCondLst>
                                    <p:cond delay="0"/>
                                  </p:stCondLst>
                                  <p:childTnLst>
                                    <p:set>
                                      <p:cBhvr>
                                        <p:cTn id="36" dur="1" fill="hold">
                                          <p:stCondLst>
                                            <p:cond delay="0"/>
                                          </p:stCondLst>
                                        </p:cTn>
                                        <p:tgtEl>
                                          <p:spTgt spid="104"/>
                                        </p:tgtEl>
                                        <p:attrNameLst>
                                          <p:attrName>style.visibility</p:attrName>
                                        </p:attrNameLst>
                                      </p:cBhvr>
                                      <p:to>
                                        <p:strVal val="visible"/>
                                      </p:to>
                                    </p:set>
                                    <p:animEffect transition="in" filter="wipe(down)">
                                      <p:cBhvr>
                                        <p:cTn id="37" dur="500"/>
                                        <p:tgtEl>
                                          <p:spTgt spid="10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16"/>
                                        </p:tgtEl>
                                        <p:attrNameLst>
                                          <p:attrName>style.visibility</p:attrName>
                                        </p:attrNameLst>
                                      </p:cBhvr>
                                      <p:to>
                                        <p:strVal val="visible"/>
                                      </p:to>
                                    </p:set>
                                    <p:animEffect transition="in" filter="wipe(down)">
                                      <p:cBhvr>
                                        <p:cTn id="40" dur="500"/>
                                        <p:tgtEl>
                                          <p:spTgt spid="11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17"/>
                                        </p:tgtEl>
                                        <p:attrNameLst>
                                          <p:attrName>style.visibility</p:attrName>
                                        </p:attrNameLst>
                                      </p:cBhvr>
                                      <p:to>
                                        <p:strVal val="visible"/>
                                      </p:to>
                                    </p:set>
                                    <p:animEffect transition="in" filter="wipe(down)">
                                      <p:cBhvr>
                                        <p:cTn id="43"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4" grpId="0"/>
      <p:bldP spid="15374" grpId="1"/>
      <p:bldP spid="38" grpId="0" animBg="1"/>
      <p:bldP spid="38" grpId="1" animBg="1"/>
      <p:bldP spid="39" grpId="0" animBg="1"/>
      <p:bldP spid="39" grpId="1" animBg="1"/>
      <p:bldP spid="109" grpId="0"/>
      <p:bldP spid="109" grpId="1"/>
      <p:bldP spid="110" grpId="0" bldLvl="0" animBg="1"/>
      <p:bldP spid="110" grpId="1" animBg="1"/>
      <p:bldP spid="112" grpId="0"/>
      <p:bldP spid="112" grpId="1"/>
      <p:bldP spid="114" grpId="0"/>
      <p:bldP spid="114" grpId="1"/>
      <p:bldP spid="115" grpId="0" bldLvl="0" animBg="1"/>
      <p:bldP spid="115" grpId="1" animBg="1"/>
      <p:bldP spid="116" grpId="0"/>
      <p:bldP spid="116" grpId="1"/>
      <p:bldP spid="117" grpId="0" bldLvl="0" animBg="1"/>
      <p:bldP spid="11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email"/>
          <a:stretch>
            <a:fillRect/>
          </a:stretch>
        </p:blipFill>
        <p:spPr>
          <a:xfrm>
            <a:off x="-1" y="-297"/>
            <a:ext cx="12192001" cy="6858594"/>
          </a:xfrm>
          <a:prstGeom prst="rect">
            <a:avLst/>
          </a:prstGeom>
        </p:spPr>
      </p:pic>
      <p:sp>
        <p:nvSpPr>
          <p:cNvPr id="3" name="矩形 2"/>
          <p:cNvSpPr/>
          <p:nvPr/>
        </p:nvSpPr>
        <p:spPr>
          <a:xfrm>
            <a:off x="-1" y="-23152"/>
            <a:ext cx="12212443" cy="6858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直角三角形 10"/>
          <p:cNvSpPr>
            <a:spLocks noChangeArrowheads="1"/>
          </p:cNvSpPr>
          <p:nvPr/>
        </p:nvSpPr>
        <p:spPr bwMode="auto">
          <a:xfrm rot="10800000">
            <a:off x="6477592" y="-23816"/>
            <a:ext cx="5734850" cy="6881813"/>
          </a:xfrm>
          <a:prstGeom prst="rtTriangle">
            <a:avLst/>
          </a:prstGeom>
          <a:solidFill>
            <a:srgbClr val="F37D2A">
              <a:alpha val="50000"/>
            </a:srgbClr>
          </a:solidFill>
          <a:ln>
            <a:noFill/>
          </a:ln>
        </p:spPr>
        <p:txBody>
          <a:bodyPr anchor="ctr"/>
          <a:lstStyle/>
          <a:p>
            <a:pPr algn="ctr" eaLnBrk="0" fontAlgn="base" hangingPunct="0">
              <a:spcBef>
                <a:spcPct val="0"/>
              </a:spcBef>
              <a:spcAft>
                <a:spcPct val="0"/>
              </a:spcAft>
              <a:buFont typeface="Arial" panose="020B0604020202020204" pitchFamily="34" charset="0"/>
              <a:buNone/>
            </a:pPr>
            <a:endParaRPr lang="zh-CN" altLang="zh-CN">
              <a:solidFill>
                <a:srgbClr val="FFFFFF"/>
              </a:solidFill>
              <a:latin typeface="Arial" panose="020B0604020202020204" pitchFamily="34" charset="0"/>
              <a:ea typeface="微软雅黑" panose="020B0503020204020204" charset="-122"/>
            </a:endParaRPr>
          </a:p>
        </p:txBody>
      </p:sp>
      <p:sp>
        <p:nvSpPr>
          <p:cNvPr id="23" name="等腰三角形 22"/>
          <p:cNvSpPr/>
          <p:nvPr/>
        </p:nvSpPr>
        <p:spPr>
          <a:xfrm>
            <a:off x="190028" y="5200191"/>
            <a:ext cx="2365513" cy="1634657"/>
          </a:xfrm>
          <a:prstGeom prst="triangle">
            <a:avLst>
              <a:gd name="adj" fmla="val 51111"/>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等腰三角形 23"/>
          <p:cNvSpPr/>
          <p:nvPr/>
        </p:nvSpPr>
        <p:spPr>
          <a:xfrm>
            <a:off x="1256532" y="5623200"/>
            <a:ext cx="2365513" cy="1259227"/>
          </a:xfrm>
          <a:prstGeom prst="triangle">
            <a:avLst>
              <a:gd name="adj" fmla="val 51111"/>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4034971" y="1530614"/>
            <a:ext cx="4122058" cy="4092586"/>
            <a:chOff x="4034971" y="1530614"/>
            <a:chExt cx="4122058" cy="4122058"/>
          </a:xfrm>
        </p:grpSpPr>
        <p:sp>
          <p:nvSpPr>
            <p:cNvPr id="29" name="椭圆 28"/>
            <p:cNvSpPr/>
            <p:nvPr/>
          </p:nvSpPr>
          <p:spPr>
            <a:xfrm>
              <a:off x="4034971" y="1530614"/>
              <a:ext cx="4122058" cy="4122058"/>
            </a:xfrm>
            <a:prstGeom prst="ellipse">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p:cNvCxnSpPr/>
            <p:nvPr/>
          </p:nvCxnSpPr>
          <p:spPr>
            <a:xfrm>
              <a:off x="5055734" y="4291676"/>
              <a:ext cx="23862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4511811" y="2830511"/>
              <a:ext cx="3386775" cy="1200329"/>
            </a:xfrm>
            <a:prstGeom prst="rect">
              <a:avLst/>
            </a:prstGeom>
            <a:noFill/>
          </p:spPr>
          <p:txBody>
            <a:bodyPr wrap="square" rtlCol="0">
              <a:spAutoFit/>
            </a:bodyPr>
            <a:lstStyle/>
            <a:p>
              <a:r>
                <a:rPr lang="en-US" altLang="zh-CN" sz="7200" b="1" dirty="0">
                  <a:solidFill>
                    <a:schemeClr val="bg1"/>
                  </a:solidFill>
                  <a:latin typeface="+mj-lt"/>
                  <a:ea typeface="方正兰亭粗黑_GBK" panose="02000000000000000000" pitchFamily="2" charset="-122"/>
                </a:rPr>
                <a:t>Thank You</a:t>
              </a:r>
              <a:endParaRPr lang="zh-CN" altLang="en-US" sz="7200" b="1" dirty="0">
                <a:solidFill>
                  <a:schemeClr val="bg1"/>
                </a:solidFill>
                <a:latin typeface="+mj-lt"/>
                <a:ea typeface="方正兰亭粗黑_GBK" panose="02000000000000000000" pitchFamily="2" charset="-122"/>
              </a:endParaRPr>
            </a:p>
          </p:txBody>
        </p:sp>
      </p:grpSp>
      <p:grpSp>
        <p:nvGrpSpPr>
          <p:cNvPr id="2" name="组合 1"/>
          <p:cNvGrpSpPr/>
          <p:nvPr/>
        </p:nvGrpSpPr>
        <p:grpSpPr>
          <a:xfrm>
            <a:off x="1032060" y="5022216"/>
            <a:ext cx="753746" cy="734645"/>
            <a:chOff x="1032060" y="5022216"/>
            <a:chExt cx="753746" cy="734645"/>
          </a:xfrm>
        </p:grpSpPr>
        <p:sp>
          <p:nvSpPr>
            <p:cNvPr id="42" name="等腰三角形 41"/>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等腰三角形 43"/>
          <p:cNvSpPr/>
          <p:nvPr/>
        </p:nvSpPr>
        <p:spPr>
          <a:xfrm rot="16200000" flipH="1" flipV="1">
            <a:off x="10561436" y="2089522"/>
            <a:ext cx="466193" cy="401891"/>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等腰三角形 44"/>
          <p:cNvSpPr/>
          <p:nvPr/>
        </p:nvSpPr>
        <p:spPr>
          <a:xfrm rot="5400000" flipV="1">
            <a:off x="10835395" y="2837059"/>
            <a:ext cx="312202" cy="269140"/>
          </a:xfrm>
          <a:prstGeom prst="triangl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等腰三角形 45"/>
          <p:cNvSpPr/>
          <p:nvPr/>
        </p:nvSpPr>
        <p:spPr>
          <a:xfrm rot="20034423" flipH="1" flipV="1">
            <a:off x="10265617" y="3528425"/>
            <a:ext cx="466193" cy="40189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等腰三角形 46"/>
          <p:cNvSpPr/>
          <p:nvPr/>
        </p:nvSpPr>
        <p:spPr>
          <a:xfrm rot="3050067" flipH="1" flipV="1">
            <a:off x="1101977" y="3288413"/>
            <a:ext cx="466193" cy="401891"/>
          </a:xfrm>
          <a:prstGeom prst="triangl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00"/>
                                        <p:tgtEl>
                                          <p:spTgt spid="17"/>
                                        </p:tgtEl>
                                      </p:cBhvr>
                                    </p:animEffect>
                                    <p:anim calcmode="lin" valueType="num">
                                      <p:cBhvr>
                                        <p:cTn id="8" dur="700" fill="hold"/>
                                        <p:tgtEl>
                                          <p:spTgt spid="17"/>
                                        </p:tgtEl>
                                        <p:attrNameLst>
                                          <p:attrName>ppt_x</p:attrName>
                                        </p:attrNameLst>
                                      </p:cBhvr>
                                      <p:tavLst>
                                        <p:tav tm="0">
                                          <p:val>
                                            <p:strVal val="#ppt_x"/>
                                          </p:val>
                                        </p:tav>
                                        <p:tav tm="100000">
                                          <p:val>
                                            <p:strVal val="#ppt_x"/>
                                          </p:val>
                                        </p:tav>
                                      </p:tavLst>
                                    </p:anim>
                                    <p:anim calcmode="lin" valueType="num">
                                      <p:cBhvr>
                                        <p:cTn id="9" dur="7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600" fill="hold"/>
                                        <p:tgtEl>
                                          <p:spTgt spid="6"/>
                                        </p:tgtEl>
                                        <p:attrNameLst>
                                          <p:attrName>ppt_w</p:attrName>
                                        </p:attrNameLst>
                                      </p:cBhvr>
                                      <p:tavLst>
                                        <p:tav tm="0">
                                          <p:val>
                                            <p:fltVal val="0"/>
                                          </p:val>
                                        </p:tav>
                                        <p:tav tm="100000">
                                          <p:val>
                                            <p:strVal val="#ppt_w"/>
                                          </p:val>
                                        </p:tav>
                                      </p:tavLst>
                                    </p:anim>
                                    <p:anim calcmode="lin" valueType="num">
                                      <p:cBhvr>
                                        <p:cTn id="24" dur="600" fill="hold"/>
                                        <p:tgtEl>
                                          <p:spTgt spid="6"/>
                                        </p:tgtEl>
                                        <p:attrNameLst>
                                          <p:attrName>ppt_h</p:attrName>
                                        </p:attrNameLst>
                                      </p:cBhvr>
                                      <p:tavLst>
                                        <p:tav tm="0">
                                          <p:val>
                                            <p:fltVal val="0"/>
                                          </p:val>
                                        </p:tav>
                                        <p:tav tm="100000">
                                          <p:val>
                                            <p:strVal val="#ppt_h"/>
                                          </p:val>
                                        </p:tav>
                                      </p:tavLst>
                                    </p:anim>
                                    <p:animEffect transition="in" filter="fade">
                                      <p:cBhvr>
                                        <p:cTn id="25" dur="600"/>
                                        <p:tgtEl>
                                          <p:spTgt spid="6"/>
                                        </p:tgtEl>
                                      </p:cBhvr>
                                    </p:animEffect>
                                  </p:childTnLst>
                                </p:cTn>
                              </p:par>
                            </p:childTnLst>
                          </p:cTn>
                        </p:par>
                        <p:par>
                          <p:cTn id="26" fill="hold">
                            <p:stCondLst>
                              <p:cond delay="1600"/>
                            </p:stCondLst>
                            <p:childTnLst>
                              <p:par>
                                <p:cTn id="27" presetID="49" presetClass="entr" presetSubtype="0" decel="100000"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800" fill="hold"/>
                                        <p:tgtEl>
                                          <p:spTgt spid="44"/>
                                        </p:tgtEl>
                                        <p:attrNameLst>
                                          <p:attrName>ppt_w</p:attrName>
                                        </p:attrNameLst>
                                      </p:cBhvr>
                                      <p:tavLst>
                                        <p:tav tm="0">
                                          <p:val>
                                            <p:fltVal val="0"/>
                                          </p:val>
                                        </p:tav>
                                        <p:tav tm="100000">
                                          <p:val>
                                            <p:strVal val="#ppt_w"/>
                                          </p:val>
                                        </p:tav>
                                      </p:tavLst>
                                    </p:anim>
                                    <p:anim calcmode="lin" valueType="num">
                                      <p:cBhvr>
                                        <p:cTn id="30" dur="800" fill="hold"/>
                                        <p:tgtEl>
                                          <p:spTgt spid="44"/>
                                        </p:tgtEl>
                                        <p:attrNameLst>
                                          <p:attrName>ppt_h</p:attrName>
                                        </p:attrNameLst>
                                      </p:cBhvr>
                                      <p:tavLst>
                                        <p:tav tm="0">
                                          <p:val>
                                            <p:fltVal val="0"/>
                                          </p:val>
                                        </p:tav>
                                        <p:tav tm="100000">
                                          <p:val>
                                            <p:strVal val="#ppt_h"/>
                                          </p:val>
                                        </p:tav>
                                      </p:tavLst>
                                    </p:anim>
                                    <p:anim calcmode="lin" valueType="num">
                                      <p:cBhvr>
                                        <p:cTn id="31" dur="800" fill="hold"/>
                                        <p:tgtEl>
                                          <p:spTgt spid="44"/>
                                        </p:tgtEl>
                                        <p:attrNameLst>
                                          <p:attrName>style.rotation</p:attrName>
                                        </p:attrNameLst>
                                      </p:cBhvr>
                                      <p:tavLst>
                                        <p:tav tm="0">
                                          <p:val>
                                            <p:fltVal val="360"/>
                                          </p:val>
                                        </p:tav>
                                        <p:tav tm="100000">
                                          <p:val>
                                            <p:fltVal val="0"/>
                                          </p:val>
                                        </p:tav>
                                      </p:tavLst>
                                    </p:anim>
                                    <p:animEffect transition="in" filter="fade">
                                      <p:cBhvr>
                                        <p:cTn id="32" dur="800"/>
                                        <p:tgtEl>
                                          <p:spTgt spid="44"/>
                                        </p:tgtEl>
                                      </p:cBhvr>
                                    </p:animEffect>
                                  </p:childTnLst>
                                </p:cTn>
                              </p:par>
                              <p:par>
                                <p:cTn id="33" presetID="49" presetClass="entr" presetSubtype="0" decel="10000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p:cTn id="35" dur="800" fill="hold"/>
                                        <p:tgtEl>
                                          <p:spTgt spid="45"/>
                                        </p:tgtEl>
                                        <p:attrNameLst>
                                          <p:attrName>ppt_w</p:attrName>
                                        </p:attrNameLst>
                                      </p:cBhvr>
                                      <p:tavLst>
                                        <p:tav tm="0">
                                          <p:val>
                                            <p:fltVal val="0"/>
                                          </p:val>
                                        </p:tav>
                                        <p:tav tm="100000">
                                          <p:val>
                                            <p:strVal val="#ppt_w"/>
                                          </p:val>
                                        </p:tav>
                                      </p:tavLst>
                                    </p:anim>
                                    <p:anim calcmode="lin" valueType="num">
                                      <p:cBhvr>
                                        <p:cTn id="36" dur="800" fill="hold"/>
                                        <p:tgtEl>
                                          <p:spTgt spid="45"/>
                                        </p:tgtEl>
                                        <p:attrNameLst>
                                          <p:attrName>ppt_h</p:attrName>
                                        </p:attrNameLst>
                                      </p:cBhvr>
                                      <p:tavLst>
                                        <p:tav tm="0">
                                          <p:val>
                                            <p:fltVal val="0"/>
                                          </p:val>
                                        </p:tav>
                                        <p:tav tm="100000">
                                          <p:val>
                                            <p:strVal val="#ppt_h"/>
                                          </p:val>
                                        </p:tav>
                                      </p:tavLst>
                                    </p:anim>
                                    <p:anim calcmode="lin" valueType="num">
                                      <p:cBhvr>
                                        <p:cTn id="37" dur="800" fill="hold"/>
                                        <p:tgtEl>
                                          <p:spTgt spid="45"/>
                                        </p:tgtEl>
                                        <p:attrNameLst>
                                          <p:attrName>style.rotation</p:attrName>
                                        </p:attrNameLst>
                                      </p:cBhvr>
                                      <p:tavLst>
                                        <p:tav tm="0">
                                          <p:val>
                                            <p:fltVal val="360"/>
                                          </p:val>
                                        </p:tav>
                                        <p:tav tm="100000">
                                          <p:val>
                                            <p:fltVal val="0"/>
                                          </p:val>
                                        </p:tav>
                                      </p:tavLst>
                                    </p:anim>
                                    <p:animEffect transition="in" filter="fade">
                                      <p:cBhvr>
                                        <p:cTn id="38" dur="800"/>
                                        <p:tgtEl>
                                          <p:spTgt spid="45"/>
                                        </p:tgtEl>
                                      </p:cBhvr>
                                    </p:animEffect>
                                  </p:childTnLst>
                                </p:cTn>
                              </p:par>
                              <p:par>
                                <p:cTn id="39" presetID="49" presetClass="entr" presetSubtype="0" decel="10000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800" fill="hold"/>
                                        <p:tgtEl>
                                          <p:spTgt spid="46"/>
                                        </p:tgtEl>
                                        <p:attrNameLst>
                                          <p:attrName>ppt_w</p:attrName>
                                        </p:attrNameLst>
                                      </p:cBhvr>
                                      <p:tavLst>
                                        <p:tav tm="0">
                                          <p:val>
                                            <p:fltVal val="0"/>
                                          </p:val>
                                        </p:tav>
                                        <p:tav tm="100000">
                                          <p:val>
                                            <p:strVal val="#ppt_w"/>
                                          </p:val>
                                        </p:tav>
                                      </p:tavLst>
                                    </p:anim>
                                    <p:anim calcmode="lin" valueType="num">
                                      <p:cBhvr>
                                        <p:cTn id="42" dur="800" fill="hold"/>
                                        <p:tgtEl>
                                          <p:spTgt spid="46"/>
                                        </p:tgtEl>
                                        <p:attrNameLst>
                                          <p:attrName>ppt_h</p:attrName>
                                        </p:attrNameLst>
                                      </p:cBhvr>
                                      <p:tavLst>
                                        <p:tav tm="0">
                                          <p:val>
                                            <p:fltVal val="0"/>
                                          </p:val>
                                        </p:tav>
                                        <p:tav tm="100000">
                                          <p:val>
                                            <p:strVal val="#ppt_h"/>
                                          </p:val>
                                        </p:tav>
                                      </p:tavLst>
                                    </p:anim>
                                    <p:anim calcmode="lin" valueType="num">
                                      <p:cBhvr>
                                        <p:cTn id="43" dur="800" fill="hold"/>
                                        <p:tgtEl>
                                          <p:spTgt spid="46"/>
                                        </p:tgtEl>
                                        <p:attrNameLst>
                                          <p:attrName>style.rotation</p:attrName>
                                        </p:attrNameLst>
                                      </p:cBhvr>
                                      <p:tavLst>
                                        <p:tav tm="0">
                                          <p:val>
                                            <p:fltVal val="360"/>
                                          </p:val>
                                        </p:tav>
                                        <p:tav tm="100000">
                                          <p:val>
                                            <p:fltVal val="0"/>
                                          </p:val>
                                        </p:tav>
                                      </p:tavLst>
                                    </p:anim>
                                    <p:animEffect transition="in" filter="fade">
                                      <p:cBhvr>
                                        <p:cTn id="44" dur="800"/>
                                        <p:tgtEl>
                                          <p:spTgt spid="46"/>
                                        </p:tgtEl>
                                      </p:cBhvr>
                                    </p:animEffect>
                                  </p:childTnLst>
                                </p:cTn>
                              </p:par>
                              <p:par>
                                <p:cTn id="45" presetID="49" presetClass="entr" presetSubtype="0" decel="10000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800" fill="hold"/>
                                        <p:tgtEl>
                                          <p:spTgt spid="47"/>
                                        </p:tgtEl>
                                        <p:attrNameLst>
                                          <p:attrName>ppt_w</p:attrName>
                                        </p:attrNameLst>
                                      </p:cBhvr>
                                      <p:tavLst>
                                        <p:tav tm="0">
                                          <p:val>
                                            <p:fltVal val="0"/>
                                          </p:val>
                                        </p:tav>
                                        <p:tav tm="100000">
                                          <p:val>
                                            <p:strVal val="#ppt_w"/>
                                          </p:val>
                                        </p:tav>
                                      </p:tavLst>
                                    </p:anim>
                                    <p:anim calcmode="lin" valueType="num">
                                      <p:cBhvr>
                                        <p:cTn id="48" dur="800" fill="hold"/>
                                        <p:tgtEl>
                                          <p:spTgt spid="47"/>
                                        </p:tgtEl>
                                        <p:attrNameLst>
                                          <p:attrName>ppt_h</p:attrName>
                                        </p:attrNameLst>
                                      </p:cBhvr>
                                      <p:tavLst>
                                        <p:tav tm="0">
                                          <p:val>
                                            <p:fltVal val="0"/>
                                          </p:val>
                                        </p:tav>
                                        <p:tav tm="100000">
                                          <p:val>
                                            <p:strVal val="#ppt_h"/>
                                          </p:val>
                                        </p:tav>
                                      </p:tavLst>
                                    </p:anim>
                                    <p:anim calcmode="lin" valueType="num">
                                      <p:cBhvr>
                                        <p:cTn id="49" dur="800" fill="hold"/>
                                        <p:tgtEl>
                                          <p:spTgt spid="47"/>
                                        </p:tgtEl>
                                        <p:attrNameLst>
                                          <p:attrName>style.rotation</p:attrName>
                                        </p:attrNameLst>
                                      </p:cBhvr>
                                      <p:tavLst>
                                        <p:tav tm="0">
                                          <p:val>
                                            <p:fltVal val="360"/>
                                          </p:val>
                                        </p:tav>
                                        <p:tav tm="100000">
                                          <p:val>
                                            <p:fltVal val="0"/>
                                          </p:val>
                                        </p:tav>
                                      </p:tavLst>
                                    </p:anim>
                                    <p:animEffect transition="in" filter="fade">
                                      <p:cBhvr>
                                        <p:cTn id="50" dur="800"/>
                                        <p:tgtEl>
                                          <p:spTgt spid="47"/>
                                        </p:tgtEl>
                                      </p:cBhvr>
                                    </p:animEffect>
                                  </p:childTnLst>
                                </p:cTn>
                              </p:par>
                              <p:par>
                                <p:cTn id="51" presetID="49" presetClass="entr" presetSubtype="0" decel="10000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800" fill="hold"/>
                                        <p:tgtEl>
                                          <p:spTgt spid="2"/>
                                        </p:tgtEl>
                                        <p:attrNameLst>
                                          <p:attrName>ppt_w</p:attrName>
                                        </p:attrNameLst>
                                      </p:cBhvr>
                                      <p:tavLst>
                                        <p:tav tm="0">
                                          <p:val>
                                            <p:fltVal val="0"/>
                                          </p:val>
                                        </p:tav>
                                        <p:tav tm="100000">
                                          <p:val>
                                            <p:strVal val="#ppt_w"/>
                                          </p:val>
                                        </p:tav>
                                      </p:tavLst>
                                    </p:anim>
                                    <p:anim calcmode="lin" valueType="num">
                                      <p:cBhvr>
                                        <p:cTn id="54" dur="800" fill="hold"/>
                                        <p:tgtEl>
                                          <p:spTgt spid="2"/>
                                        </p:tgtEl>
                                        <p:attrNameLst>
                                          <p:attrName>ppt_h</p:attrName>
                                        </p:attrNameLst>
                                      </p:cBhvr>
                                      <p:tavLst>
                                        <p:tav tm="0">
                                          <p:val>
                                            <p:fltVal val="0"/>
                                          </p:val>
                                        </p:tav>
                                        <p:tav tm="100000">
                                          <p:val>
                                            <p:strVal val="#ppt_h"/>
                                          </p:val>
                                        </p:tav>
                                      </p:tavLst>
                                    </p:anim>
                                    <p:anim calcmode="lin" valueType="num">
                                      <p:cBhvr>
                                        <p:cTn id="55" dur="800" fill="hold"/>
                                        <p:tgtEl>
                                          <p:spTgt spid="2"/>
                                        </p:tgtEl>
                                        <p:attrNameLst>
                                          <p:attrName>style.rotation</p:attrName>
                                        </p:attrNameLst>
                                      </p:cBhvr>
                                      <p:tavLst>
                                        <p:tav tm="0">
                                          <p:val>
                                            <p:fltVal val="360"/>
                                          </p:val>
                                        </p:tav>
                                        <p:tav tm="100000">
                                          <p:val>
                                            <p:fltVal val="0"/>
                                          </p:val>
                                        </p:tav>
                                      </p:tavLst>
                                    </p:anim>
                                    <p:animEffect transition="in" filter="fade">
                                      <p:cBhvr>
                                        <p:cTn id="56" dur="8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23" grpId="0" bldLvl="0" animBg="1"/>
      <p:bldP spid="24" grpId="0" bldLvl="0" animBg="1"/>
      <p:bldP spid="44" grpId="0" bldLvl="0" animBg="1"/>
      <p:bldP spid="45" grpId="0" bldLvl="0" animBg="1"/>
      <p:bldP spid="46" grpId="0" bldLvl="0" animBg="1"/>
      <p:bldP spid="47"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flipH="1">
            <a:off x="1260834" y="270280"/>
            <a:ext cx="72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651109" y="254328"/>
            <a:ext cx="689325" cy="523220"/>
          </a:xfrm>
          <a:prstGeom prst="rect">
            <a:avLst/>
          </a:prstGeom>
          <a:noFill/>
        </p:spPr>
        <p:txBody>
          <a:bodyPr wrap="square" rtlCol="0">
            <a:spAutoFit/>
          </a:bodyPr>
          <a:lstStyle/>
          <a:p>
            <a:r>
              <a:rPr lang="en-US" altLang="zh-CN" sz="2800" dirty="0">
                <a:latin typeface="+mj-ea"/>
                <a:ea typeface="+mj-ea"/>
              </a:rPr>
              <a:t>01</a:t>
            </a:r>
            <a:endParaRPr lang="zh-CN" altLang="en-US" sz="2800" dirty="0">
              <a:latin typeface="+mj-ea"/>
              <a:ea typeface="+mj-ea"/>
            </a:endParaRPr>
          </a:p>
        </p:txBody>
      </p:sp>
      <p:sp>
        <p:nvSpPr>
          <p:cNvPr id="38" name="文本框 37"/>
          <p:cNvSpPr txBox="1"/>
          <p:nvPr/>
        </p:nvSpPr>
        <p:spPr>
          <a:xfrm>
            <a:off x="1402304" y="241629"/>
            <a:ext cx="5136482" cy="521970"/>
          </a:xfrm>
          <a:prstGeom prst="rect">
            <a:avLst/>
          </a:prstGeom>
          <a:noFill/>
        </p:spPr>
        <p:txBody>
          <a:bodyPr wrap="square" rtlCol="0">
            <a:spAutoFit/>
          </a:bodyPr>
          <a:lstStyle/>
          <a:p>
            <a:r>
              <a:rPr lang="en-US" altLang="zh-CN" sz="2800" dirty="0">
                <a:latin typeface="微软雅黑" panose="020B0503020204020204" charset="-122"/>
                <a:ea typeface="微软雅黑" panose="020B0503020204020204" charset="-122"/>
              </a:rPr>
              <a:t>Brief -- </a:t>
            </a:r>
            <a:r>
              <a:rPr lang="en-US" altLang="zh-CN" sz="2800" b="1" dirty="0">
                <a:latin typeface="微软雅黑" panose="020B0503020204020204" charset="-122"/>
                <a:ea typeface="微软雅黑" panose="020B0503020204020204" charset="-122"/>
              </a:rPr>
              <a:t>Theory</a:t>
            </a:r>
            <a:endParaRPr lang="zh-CN" altLang="en-US" sz="2800" b="1" dirty="0">
              <a:latin typeface="微软雅黑" panose="020B0503020204020204" charset="-122"/>
              <a:ea typeface="微软雅黑" panose="020B0503020204020204" charset="-122"/>
            </a:endParaRPr>
          </a:p>
        </p:txBody>
      </p:sp>
      <p:grpSp>
        <p:nvGrpSpPr>
          <p:cNvPr id="39" name="组合 38"/>
          <p:cNvGrpSpPr/>
          <p:nvPr/>
        </p:nvGrpSpPr>
        <p:grpSpPr>
          <a:xfrm rot="17100000">
            <a:off x="175953" y="261388"/>
            <a:ext cx="481872" cy="469661"/>
            <a:chOff x="1032060" y="5022216"/>
            <a:chExt cx="753746" cy="734645"/>
          </a:xfrm>
        </p:grpSpPr>
        <p:sp>
          <p:nvSpPr>
            <p:cNvPr id="40" name="等腰三角形 39"/>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741680" y="967105"/>
            <a:ext cx="10524083" cy="1200329"/>
          </a:xfrm>
          <a:prstGeom prst="rect">
            <a:avLst/>
          </a:prstGeom>
          <a:noFill/>
          <a:ln w="9525">
            <a:noFill/>
          </a:ln>
        </p:spPr>
        <p:txBody>
          <a:bodyPr wrap="square">
            <a:spAutoFit/>
          </a:bodyPr>
          <a:lstStyle/>
          <a:p>
            <a:pPr indent="0" algn="just"/>
            <a:r>
              <a:rPr lang="en-US" altLang="zh-CN" sz="2400" dirty="0"/>
              <a:t>The acoustic wave emitted by the tool machining process reflects the tool wear state, and the AE sensor receives the acoustic wave and analyzes the tool wear state by signal acquisition and processing system.</a:t>
            </a:r>
            <a:endParaRPr lang="zh-CN" sz="2400" b="0" dirty="0">
              <a:latin typeface="微软雅黑" panose="020B0503020204020204" charset="-122"/>
              <a:ea typeface="微软雅黑" panose="020B0503020204020204" charset="-122"/>
            </a:endParaRPr>
          </a:p>
        </p:txBody>
      </p:sp>
      <p:grpSp>
        <p:nvGrpSpPr>
          <p:cNvPr id="2" name="组合 1"/>
          <p:cNvGrpSpPr/>
          <p:nvPr/>
        </p:nvGrpSpPr>
        <p:grpSpPr>
          <a:xfrm>
            <a:off x="1260834" y="3021628"/>
            <a:ext cx="5736804" cy="1970349"/>
            <a:chOff x="2349910" y="3429034"/>
            <a:chExt cx="5736804" cy="1970349"/>
          </a:xfrm>
        </p:grpSpPr>
        <p:sp>
          <p:nvSpPr>
            <p:cNvPr id="3" name="椭圆 2"/>
            <p:cNvSpPr/>
            <p:nvPr>
              <p:custDataLst>
                <p:tags r:id="rId1"/>
              </p:custDataLst>
            </p:nvPr>
          </p:nvSpPr>
          <p:spPr>
            <a:xfrm flipH="1">
              <a:off x="2444997" y="4668849"/>
              <a:ext cx="730534" cy="730534"/>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custDataLst>
                <p:tags r:id="rId2"/>
              </p:custDataLst>
            </p:nvPr>
          </p:nvSpPr>
          <p:spPr>
            <a:xfrm>
              <a:off x="2643341" y="4777706"/>
              <a:ext cx="396412" cy="364272"/>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custDataLst>
                <p:tags r:id="rId3"/>
              </p:custDataLst>
            </p:nvPr>
          </p:nvSpPr>
          <p:spPr>
            <a:xfrm>
              <a:off x="2733368" y="4861560"/>
              <a:ext cx="204049" cy="172556"/>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custDataLst>
                <p:tags r:id="rId4"/>
              </p:custDataLst>
            </p:nvPr>
          </p:nvSpPr>
          <p:spPr>
            <a:xfrm>
              <a:off x="2701292" y="4777706"/>
              <a:ext cx="279244" cy="369332"/>
            </a:xfrm>
            <a:prstGeom prst="rect">
              <a:avLst/>
            </a:prstGeom>
            <a:noFill/>
            <a:ln w="15875">
              <a:noFill/>
            </a:ln>
          </p:spPr>
          <p:txBody>
            <a:bodyPr wrap="none" rtlCol="0">
              <a:spAutoFit/>
            </a:bodyPr>
            <a:lstStyle/>
            <a:p>
              <a:r>
                <a:rPr lang="en-US" altLang="zh-CN" dirty="0"/>
                <a:t>*</a:t>
              </a:r>
              <a:endParaRPr lang="zh-CN" altLang="en-US" dirty="0"/>
            </a:p>
          </p:txBody>
        </p:sp>
        <p:cxnSp>
          <p:nvCxnSpPr>
            <p:cNvPr id="19" name="直接连接符 18"/>
            <p:cNvCxnSpPr/>
            <p:nvPr>
              <p:custDataLst>
                <p:tags r:id="rId5"/>
              </p:custDataLst>
            </p:nvPr>
          </p:nvCxnSpPr>
          <p:spPr>
            <a:xfrm>
              <a:off x="2349910" y="4611327"/>
              <a:ext cx="11491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矩形 19"/>
            <p:cNvSpPr/>
            <p:nvPr>
              <p:custDataLst>
                <p:tags r:id="rId6"/>
              </p:custDataLst>
            </p:nvPr>
          </p:nvSpPr>
          <p:spPr>
            <a:xfrm>
              <a:off x="2718824" y="4294795"/>
              <a:ext cx="182880" cy="284480"/>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3548211" y="3429034"/>
              <a:ext cx="1076960" cy="696799"/>
              <a:chOff x="3578691" y="3779554"/>
              <a:chExt cx="1076960" cy="696799"/>
            </a:xfrm>
          </p:grpSpPr>
          <p:sp>
            <p:nvSpPr>
              <p:cNvPr id="22" name="矩形 21"/>
              <p:cNvSpPr/>
              <p:nvPr>
                <p:custDataLst>
                  <p:tags r:id="rId20"/>
                </p:custDataLst>
              </p:nvPr>
            </p:nvSpPr>
            <p:spPr>
              <a:xfrm>
                <a:off x="3578691" y="3779554"/>
                <a:ext cx="1076960" cy="6967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文本框 22"/>
              <p:cNvSpPr txBox="1"/>
              <p:nvPr>
                <p:custDataLst>
                  <p:tags r:id="rId21"/>
                </p:custDataLst>
              </p:nvPr>
            </p:nvSpPr>
            <p:spPr>
              <a:xfrm>
                <a:off x="3755534" y="3974049"/>
                <a:ext cx="702436" cy="261610"/>
              </a:xfrm>
              <a:prstGeom prst="rect">
                <a:avLst/>
              </a:prstGeom>
              <a:noFill/>
            </p:spPr>
            <p:txBody>
              <a:bodyPr wrap="none" rtlCol="0">
                <a:spAutoFit/>
              </a:bodyPr>
              <a:lstStyle/>
              <a:p>
                <a:r>
                  <a:rPr lang="en-US" altLang="zh-CN" sz="1100" b="1" dirty="0"/>
                  <a:t>Preamp</a:t>
                </a:r>
                <a:endParaRPr lang="zh-CN" altLang="en-US" sz="1200" b="1" dirty="0"/>
              </a:p>
            </p:txBody>
          </p:sp>
        </p:grpSp>
        <p:grpSp>
          <p:nvGrpSpPr>
            <p:cNvPr id="24" name="组合 23"/>
            <p:cNvGrpSpPr/>
            <p:nvPr/>
          </p:nvGrpSpPr>
          <p:grpSpPr>
            <a:xfrm>
              <a:off x="4865753" y="3429034"/>
              <a:ext cx="1367966" cy="696799"/>
              <a:chOff x="4978470" y="3738914"/>
              <a:chExt cx="1367966" cy="696799"/>
            </a:xfrm>
          </p:grpSpPr>
          <p:sp>
            <p:nvSpPr>
              <p:cNvPr id="25" name="矩形 24"/>
              <p:cNvSpPr/>
              <p:nvPr>
                <p:custDataLst>
                  <p:tags r:id="rId18"/>
                </p:custDataLst>
              </p:nvPr>
            </p:nvSpPr>
            <p:spPr>
              <a:xfrm>
                <a:off x="4978470" y="3738914"/>
                <a:ext cx="1367966" cy="6967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custDataLst>
                  <p:tags r:id="rId19"/>
                </p:custDataLst>
              </p:nvPr>
            </p:nvSpPr>
            <p:spPr>
              <a:xfrm>
                <a:off x="4990122" y="3806452"/>
                <a:ext cx="1356314" cy="561692"/>
              </a:xfrm>
              <a:prstGeom prst="rect">
                <a:avLst/>
              </a:prstGeom>
              <a:noFill/>
            </p:spPr>
            <p:txBody>
              <a:bodyPr wrap="square" rtlCol="0">
                <a:spAutoFit/>
              </a:bodyPr>
              <a:lstStyle/>
              <a:p>
                <a:r>
                  <a:rPr lang="en-US" altLang="zh-CN" sz="1000" b="1" dirty="0"/>
                  <a:t>Signal </a:t>
                </a:r>
                <a:r>
                  <a:rPr lang="en-US" altLang="zh-CN" sz="1050" b="1" dirty="0"/>
                  <a:t>acquisition</a:t>
                </a:r>
                <a:r>
                  <a:rPr lang="en-US" altLang="zh-CN" sz="1000" b="1" dirty="0"/>
                  <a:t> and processing system</a:t>
                </a:r>
                <a:endParaRPr lang="zh-CN" altLang="en-US" sz="1000" b="1" dirty="0"/>
              </a:p>
            </p:txBody>
          </p:sp>
        </p:grpSp>
        <p:grpSp>
          <p:nvGrpSpPr>
            <p:cNvPr id="27" name="组合 26"/>
            <p:cNvGrpSpPr/>
            <p:nvPr/>
          </p:nvGrpSpPr>
          <p:grpSpPr>
            <a:xfrm>
              <a:off x="6474301" y="3429035"/>
              <a:ext cx="1612413" cy="696798"/>
              <a:chOff x="6951821" y="3585026"/>
              <a:chExt cx="1612413" cy="696798"/>
            </a:xfrm>
          </p:grpSpPr>
          <p:sp>
            <p:nvSpPr>
              <p:cNvPr id="34" name="矩形 33"/>
              <p:cNvSpPr/>
              <p:nvPr>
                <p:custDataLst>
                  <p:tags r:id="rId16"/>
                </p:custDataLst>
              </p:nvPr>
            </p:nvSpPr>
            <p:spPr>
              <a:xfrm>
                <a:off x="6951821" y="3585026"/>
                <a:ext cx="1500506" cy="6967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custDataLst>
                  <p:tags r:id="rId17"/>
                </p:custDataLst>
              </p:nvPr>
            </p:nvSpPr>
            <p:spPr>
              <a:xfrm>
                <a:off x="7122814" y="3733354"/>
                <a:ext cx="1441420" cy="400110"/>
              </a:xfrm>
              <a:prstGeom prst="rect">
                <a:avLst/>
              </a:prstGeom>
              <a:noFill/>
            </p:spPr>
            <p:txBody>
              <a:bodyPr wrap="square" rtlCol="0">
                <a:spAutoFit/>
              </a:bodyPr>
              <a:lstStyle/>
              <a:p>
                <a:r>
                  <a:rPr kumimoji="0" lang="en-US" altLang="zh-CN" sz="1000" b="1" i="0" u="none" strike="noStrike" kern="1200" cap="none" spc="0" normalizeH="0" baseline="0" noProof="0" dirty="0">
                    <a:ln>
                      <a:noFill/>
                    </a:ln>
                    <a:solidFill>
                      <a:prstClr val="black"/>
                    </a:solidFill>
                    <a:effectLst/>
                    <a:uLnTx/>
                    <a:uFillTx/>
                    <a:ea typeface="等线" panose="02010600030101010101" pitchFamily="2" charset="-122"/>
                  </a:rPr>
                  <a:t>Recording </a:t>
                </a:r>
                <a:r>
                  <a:rPr lang="en-US" altLang="zh-CN" sz="1000" b="1" dirty="0">
                    <a:solidFill>
                      <a:prstClr val="black"/>
                    </a:solidFill>
                    <a:ea typeface="等线" panose="02010600030101010101" pitchFamily="2" charset="-122"/>
                  </a:rPr>
                  <a:t>and</a:t>
                </a:r>
                <a:r>
                  <a:rPr lang="zh-CN" altLang="en-US" sz="1000" b="1" dirty="0">
                    <a:solidFill>
                      <a:prstClr val="black"/>
                    </a:solidFill>
                    <a:ea typeface="等线" panose="02010600030101010101" pitchFamily="2" charset="-122"/>
                  </a:rPr>
                  <a:t> </a:t>
                </a:r>
                <a:r>
                  <a:rPr lang="en-US" altLang="zh-CN" sz="1000" b="1" dirty="0">
                    <a:solidFill>
                      <a:prstClr val="black"/>
                    </a:solidFill>
                    <a:ea typeface="等线" panose="02010600030101010101" pitchFamily="2" charset="-122"/>
                  </a:rPr>
                  <a:t>display system</a:t>
                </a:r>
                <a:endParaRPr lang="zh-CN" altLang="en-US" sz="1000" b="1" dirty="0"/>
              </a:p>
            </p:txBody>
          </p:sp>
        </p:grpSp>
        <p:cxnSp>
          <p:nvCxnSpPr>
            <p:cNvPr id="28" name="连接符: 肘形 22"/>
            <p:cNvCxnSpPr>
              <a:cxnSpLocks/>
              <a:stCxn id="20" idx="0"/>
              <a:endCxn id="22" idx="1"/>
            </p:cNvCxnSpPr>
            <p:nvPr>
              <p:custDataLst>
                <p:tags r:id="rId7"/>
              </p:custDataLst>
            </p:nvPr>
          </p:nvCxnSpPr>
          <p:spPr>
            <a:xfrm rot="5400000" flipH="1" flipV="1">
              <a:off x="2920557" y="3667142"/>
              <a:ext cx="517361" cy="73794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a:cxnSpLocks/>
              <a:stCxn id="22" idx="3"/>
              <a:endCxn id="25" idx="1"/>
            </p:cNvCxnSpPr>
            <p:nvPr>
              <p:custDataLst>
                <p:tags r:id="rId8"/>
              </p:custDataLst>
            </p:nvPr>
          </p:nvCxnSpPr>
          <p:spPr>
            <a:xfrm>
              <a:off x="4625171" y="3777434"/>
              <a:ext cx="24058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a:cxnSpLocks/>
              <a:stCxn id="26" idx="3"/>
              <a:endCxn id="34" idx="1"/>
            </p:cNvCxnSpPr>
            <p:nvPr>
              <p:custDataLst>
                <p:tags r:id="rId9"/>
              </p:custDataLst>
            </p:nvPr>
          </p:nvCxnSpPr>
          <p:spPr>
            <a:xfrm>
              <a:off x="6233719" y="3777418"/>
              <a:ext cx="240582" cy="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a:cxnSpLocks/>
            </p:cNvCxnSpPr>
            <p:nvPr>
              <p:custDataLst>
                <p:tags r:id="rId10"/>
              </p:custDataLst>
            </p:nvPr>
          </p:nvCxnSpPr>
          <p:spPr>
            <a:xfrm flipH="1">
              <a:off x="2937417" y="4458117"/>
              <a:ext cx="72503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a:cxnSpLocks/>
            </p:cNvCxnSpPr>
            <p:nvPr>
              <p:custDataLst>
                <p:tags r:id="rId11"/>
              </p:custDataLst>
            </p:nvPr>
          </p:nvCxnSpPr>
          <p:spPr>
            <a:xfrm flipH="1">
              <a:off x="3072230" y="4731620"/>
              <a:ext cx="59022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cxnSpLocks/>
            </p:cNvCxnSpPr>
            <p:nvPr>
              <p:custDataLst>
                <p:tags r:id="rId12"/>
              </p:custDataLst>
            </p:nvPr>
          </p:nvCxnSpPr>
          <p:spPr>
            <a:xfrm flipH="1">
              <a:off x="2865359" y="4947838"/>
              <a:ext cx="7970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p:cNvSpPr txBox="1"/>
            <p:nvPr>
              <p:custDataLst>
                <p:tags r:id="rId13"/>
              </p:custDataLst>
            </p:nvPr>
          </p:nvSpPr>
          <p:spPr>
            <a:xfrm>
              <a:off x="3703912" y="4302225"/>
              <a:ext cx="883575" cy="261610"/>
            </a:xfrm>
            <a:prstGeom prst="rect">
              <a:avLst/>
            </a:prstGeom>
            <a:noFill/>
          </p:spPr>
          <p:txBody>
            <a:bodyPr wrap="none" rtlCol="0">
              <a:spAutoFit/>
            </a:bodyPr>
            <a:lstStyle/>
            <a:p>
              <a:r>
                <a:rPr lang="en-US" altLang="zh-CN" sz="1100" b="1" dirty="0"/>
                <a:t>AE sensor</a:t>
              </a:r>
              <a:endParaRPr lang="zh-CN" altLang="en-US" sz="1100" b="1" dirty="0"/>
            </a:p>
          </p:txBody>
        </p:sp>
        <p:sp>
          <p:nvSpPr>
            <p:cNvPr id="43" name="文本框 42"/>
            <p:cNvSpPr txBox="1"/>
            <p:nvPr>
              <p:custDataLst>
                <p:tags r:id="rId14"/>
              </p:custDataLst>
            </p:nvPr>
          </p:nvSpPr>
          <p:spPr>
            <a:xfrm>
              <a:off x="3703912" y="4582195"/>
              <a:ext cx="1407758" cy="261610"/>
            </a:xfrm>
            <a:prstGeom prst="rect">
              <a:avLst/>
            </a:prstGeom>
            <a:noFill/>
          </p:spPr>
          <p:txBody>
            <a:bodyPr wrap="none" rtlCol="0">
              <a:spAutoFit/>
            </a:bodyPr>
            <a:lstStyle/>
            <a:p>
              <a:r>
                <a:rPr lang="en-US" altLang="zh-CN" sz="1100" b="1" dirty="0"/>
                <a:t>Wave propagation</a:t>
              </a:r>
              <a:endParaRPr lang="zh-CN" altLang="en-US" sz="1100" b="1" dirty="0"/>
            </a:p>
          </p:txBody>
        </p:sp>
        <p:sp>
          <p:nvSpPr>
            <p:cNvPr id="44" name="文本框 43"/>
            <p:cNvSpPr txBox="1"/>
            <p:nvPr>
              <p:custDataLst>
                <p:tags r:id="rId15"/>
              </p:custDataLst>
            </p:nvPr>
          </p:nvSpPr>
          <p:spPr>
            <a:xfrm>
              <a:off x="3703912" y="4828984"/>
              <a:ext cx="3467100" cy="285115"/>
            </a:xfrm>
            <a:prstGeom prst="rect">
              <a:avLst/>
            </a:prstGeom>
            <a:noFill/>
          </p:spPr>
          <p:txBody>
            <a:bodyPr wrap="none" rtlCol="0">
              <a:noAutofit/>
            </a:bodyPr>
            <a:lstStyle/>
            <a:p>
              <a:r>
                <a:rPr lang="en-US" altLang="zh-CN" sz="1100" b="1" dirty="0"/>
                <a:t>Tool and workpiece wear signal source</a:t>
              </a:r>
              <a:endParaRPr lang="zh-CN" altLang="en-US" sz="1100" b="1" dirty="0"/>
            </a:p>
          </p:txBody>
        </p:sp>
      </p:grpSp>
      <p:pic>
        <p:nvPicPr>
          <p:cNvPr id="6" name="图片 5">
            <a:extLst>
              <a:ext uri="{FF2B5EF4-FFF2-40B4-BE49-F238E27FC236}">
                <a16:creationId xmlns:a16="http://schemas.microsoft.com/office/drawing/2014/main" id="{E4A96553-6C5C-5704-BBB8-B3A9CD99492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02731" y="2359880"/>
            <a:ext cx="2876043" cy="32938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flipH="1">
            <a:off x="1260834" y="270280"/>
            <a:ext cx="72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651109" y="254328"/>
            <a:ext cx="689325" cy="521970"/>
          </a:xfrm>
          <a:prstGeom prst="rect">
            <a:avLst/>
          </a:prstGeom>
          <a:noFill/>
        </p:spPr>
        <p:txBody>
          <a:bodyPr wrap="square" rtlCol="0">
            <a:spAutoFit/>
          </a:bodyPr>
          <a:lstStyle/>
          <a:p>
            <a:r>
              <a:rPr lang="en-US" altLang="zh-CN" sz="2800" dirty="0">
                <a:latin typeface="+mj-ea"/>
                <a:ea typeface="+mj-ea"/>
              </a:rPr>
              <a:t>01</a:t>
            </a:r>
          </a:p>
        </p:txBody>
      </p:sp>
      <p:sp>
        <p:nvSpPr>
          <p:cNvPr id="19" name="文本框 18"/>
          <p:cNvSpPr txBox="1"/>
          <p:nvPr/>
        </p:nvSpPr>
        <p:spPr>
          <a:xfrm>
            <a:off x="1402304" y="241629"/>
            <a:ext cx="5136482" cy="521970"/>
          </a:xfrm>
          <a:prstGeom prst="rect">
            <a:avLst/>
          </a:prstGeom>
          <a:noFill/>
        </p:spPr>
        <p:txBody>
          <a:bodyPr wrap="square" rtlCol="0">
            <a:spAutoFit/>
          </a:bodyPr>
          <a:lstStyle/>
          <a:p>
            <a:r>
              <a:rPr lang="en-US" altLang="zh-CN" sz="2800" dirty="0">
                <a:latin typeface="微软雅黑" panose="020B0503020204020204" charset="-122"/>
                <a:ea typeface="微软雅黑" panose="020B0503020204020204" charset="-122"/>
              </a:rPr>
              <a:t>Brief – </a:t>
            </a:r>
            <a:r>
              <a:rPr lang="en-US" altLang="zh-CN" sz="2800" b="1" dirty="0">
                <a:latin typeface="微软雅黑" panose="020B0503020204020204" charset="-122"/>
                <a:ea typeface="微软雅黑" panose="020B0503020204020204" charset="-122"/>
              </a:rPr>
              <a:t>Application Result</a:t>
            </a:r>
            <a:endParaRPr lang="zh-CN" altLang="en-US" sz="2800" b="1" dirty="0">
              <a:latin typeface="微软雅黑" panose="020B0503020204020204" charset="-122"/>
              <a:ea typeface="微软雅黑" panose="020B0503020204020204" charset="-122"/>
            </a:endParaRPr>
          </a:p>
        </p:txBody>
      </p:sp>
      <p:grpSp>
        <p:nvGrpSpPr>
          <p:cNvPr id="20" name="组合 19"/>
          <p:cNvGrpSpPr/>
          <p:nvPr/>
        </p:nvGrpSpPr>
        <p:grpSpPr>
          <a:xfrm rot="17100000">
            <a:off x="175953" y="261388"/>
            <a:ext cx="481872" cy="469661"/>
            <a:chOff x="1032060" y="5022216"/>
            <a:chExt cx="753746" cy="734645"/>
          </a:xfrm>
        </p:grpSpPr>
        <p:sp>
          <p:nvSpPr>
            <p:cNvPr id="21" name="等腰三角形 20"/>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465" name="椭圆 10"/>
          <p:cNvSpPr/>
          <p:nvPr/>
        </p:nvSpPr>
        <p:spPr>
          <a:xfrm>
            <a:off x="7520823" y="1149677"/>
            <a:ext cx="273685" cy="280035"/>
          </a:xfrm>
          <a:prstGeom prst="ellipse">
            <a:avLst/>
          </a:prstGeom>
          <a:solidFill>
            <a:schemeClr val="accent2"/>
          </a:solidFill>
          <a:ln w="9525">
            <a:noFill/>
          </a:ln>
        </p:spPr>
        <p:txBody>
          <a:bodyPr/>
          <a:lstStyle/>
          <a:p>
            <a:endParaRPr lang="zh-CN" altLang="en-US" sz="4400" dirty="0">
              <a:latin typeface="微软雅黑" panose="020B0503020204020204" charset="-122"/>
              <a:ea typeface="微软雅黑" panose="020B0503020204020204" charset="-122"/>
            </a:endParaRPr>
          </a:p>
        </p:txBody>
      </p:sp>
      <p:sp>
        <p:nvSpPr>
          <p:cNvPr id="19469" name="矩形 2"/>
          <p:cNvSpPr/>
          <p:nvPr/>
        </p:nvSpPr>
        <p:spPr>
          <a:xfrm>
            <a:off x="654148" y="916305"/>
            <a:ext cx="6004104" cy="830997"/>
          </a:xfrm>
          <a:prstGeom prst="rect">
            <a:avLst/>
          </a:prstGeom>
          <a:noFill/>
          <a:ln w="9525">
            <a:noFill/>
          </a:ln>
        </p:spPr>
        <p:txBody>
          <a:bodyPr wrap="square">
            <a:spAutoFit/>
          </a:bodyPr>
          <a:lstStyle/>
          <a:p>
            <a:pPr algn="just"/>
            <a:r>
              <a:rPr lang="en-US" altLang="zh-CN" sz="2400" dirty="0"/>
              <a:t>Real-time and historical data display on screen though online monitoring software</a:t>
            </a:r>
            <a:endParaRPr lang="en-US" altLang="zh-CN" sz="2400" dirty="0">
              <a:solidFill>
                <a:srgbClr val="404040"/>
              </a:solidFill>
              <a:latin typeface="微软雅黑" panose="020B0503020204020204" charset="-122"/>
              <a:ea typeface="微软雅黑" panose="020B0503020204020204" charset="-122"/>
            </a:endParaRPr>
          </a:p>
        </p:txBody>
      </p:sp>
      <p:sp>
        <p:nvSpPr>
          <p:cNvPr id="19470" name="矩形 15"/>
          <p:cNvSpPr/>
          <p:nvPr/>
        </p:nvSpPr>
        <p:spPr>
          <a:xfrm>
            <a:off x="7958338" y="1029027"/>
            <a:ext cx="3791918" cy="523220"/>
          </a:xfrm>
          <a:prstGeom prst="rect">
            <a:avLst/>
          </a:prstGeom>
          <a:noFill/>
          <a:ln w="9525">
            <a:noFill/>
          </a:ln>
        </p:spPr>
        <p:txBody>
          <a:bodyPr wrap="square">
            <a:spAutoFit/>
          </a:bodyPr>
          <a:lstStyle/>
          <a:p>
            <a:r>
              <a:rPr lang="en-US" altLang="zh-CN" sz="2800" dirty="0"/>
              <a:t>Alarm push</a:t>
            </a:r>
            <a:endParaRPr lang="en-US" altLang="zh-CN" sz="2800" dirty="0">
              <a:solidFill>
                <a:srgbClr val="404040"/>
              </a:solidFill>
              <a:latin typeface="微软雅黑" panose="020B0503020204020204" charset="-122"/>
              <a:ea typeface="微软雅黑" panose="020B0503020204020204" charset="-122"/>
            </a:endParaRPr>
          </a:p>
        </p:txBody>
      </p:sp>
      <p:sp>
        <p:nvSpPr>
          <p:cNvPr id="15" name="椭圆 10"/>
          <p:cNvSpPr/>
          <p:nvPr/>
        </p:nvSpPr>
        <p:spPr>
          <a:xfrm>
            <a:off x="304165" y="1150620"/>
            <a:ext cx="273685" cy="280035"/>
          </a:xfrm>
          <a:prstGeom prst="ellipse">
            <a:avLst/>
          </a:prstGeom>
          <a:solidFill>
            <a:schemeClr val="accent6"/>
          </a:solidFill>
          <a:ln w="9525">
            <a:noFill/>
          </a:ln>
        </p:spPr>
        <p:txBody>
          <a:bodyPr/>
          <a:lstStyle/>
          <a:p>
            <a:endParaRPr lang="zh-CN" altLang="en-US" sz="4400" dirty="0">
              <a:latin typeface="微软雅黑" panose="020B0503020204020204" charset="-122"/>
              <a:ea typeface="微软雅黑" panose="020B0503020204020204" charset="-122"/>
            </a:endParaRPr>
          </a:p>
        </p:txBody>
      </p:sp>
      <p:pic>
        <p:nvPicPr>
          <p:cNvPr id="3" name="图片 2">
            <a:extLst>
              <a:ext uri="{FF2B5EF4-FFF2-40B4-BE49-F238E27FC236}">
                <a16:creationId xmlns:a16="http://schemas.microsoft.com/office/drawing/2014/main" id="{7EF29AAD-17CA-352D-429B-F62E8C48D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0823" y="1913232"/>
            <a:ext cx="1909224" cy="4053140"/>
          </a:xfrm>
          <a:prstGeom prst="rect">
            <a:avLst/>
          </a:prstGeom>
        </p:spPr>
      </p:pic>
      <p:pic>
        <p:nvPicPr>
          <p:cNvPr id="5" name="图片 4">
            <a:extLst>
              <a:ext uri="{FF2B5EF4-FFF2-40B4-BE49-F238E27FC236}">
                <a16:creationId xmlns:a16="http://schemas.microsoft.com/office/drawing/2014/main" id="{74A15B29-6C97-46BB-26AE-F36AF0684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0846" y="1913232"/>
            <a:ext cx="1906657" cy="4053140"/>
          </a:xfrm>
          <a:prstGeom prst="rect">
            <a:avLst/>
          </a:prstGeom>
        </p:spPr>
      </p:pic>
      <p:pic>
        <p:nvPicPr>
          <p:cNvPr id="9" name="图片 8">
            <a:extLst>
              <a:ext uri="{FF2B5EF4-FFF2-40B4-BE49-F238E27FC236}">
                <a16:creationId xmlns:a16="http://schemas.microsoft.com/office/drawing/2014/main" id="{C5FA5967-A4E3-7777-71EE-6637B7F588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986" y="1913232"/>
            <a:ext cx="6840038" cy="40969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9469"/>
                                        </p:tgtEl>
                                        <p:attrNameLst>
                                          <p:attrName>style.visibility</p:attrName>
                                        </p:attrNameLst>
                                      </p:cBhvr>
                                      <p:to>
                                        <p:strVal val="visible"/>
                                      </p:to>
                                    </p:set>
                                    <p:animEffect transition="in" filter="blinds(horizontal)">
                                      <p:cBhvr>
                                        <p:cTn id="7" dur="500"/>
                                        <p:tgtEl>
                                          <p:spTgt spid="1946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465"/>
                                        </p:tgtEl>
                                        <p:attrNameLst>
                                          <p:attrName>style.visibility</p:attrName>
                                        </p:attrNameLst>
                                      </p:cBhvr>
                                      <p:to>
                                        <p:strVal val="visible"/>
                                      </p:to>
                                    </p:set>
                                    <p:animEffect transition="in" filter="blinds(horizontal)">
                                      <p:cBhvr>
                                        <p:cTn id="13" dur="500"/>
                                        <p:tgtEl>
                                          <p:spTgt spid="1946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470"/>
                                        </p:tgtEl>
                                        <p:attrNameLst>
                                          <p:attrName>style.visibility</p:attrName>
                                        </p:attrNameLst>
                                      </p:cBhvr>
                                      <p:to>
                                        <p:strVal val="visible"/>
                                      </p:to>
                                    </p:set>
                                    <p:animEffect transition="in" filter="blinds(horizontal)">
                                      <p:cBhvr>
                                        <p:cTn id="16" dur="500"/>
                                        <p:tgtEl>
                                          <p:spTgt spid="19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bldLvl="0" animBg="1"/>
      <p:bldP spid="19465" grpId="1" animBg="1"/>
      <p:bldP spid="19469" grpId="0"/>
      <p:bldP spid="19469" grpId="1"/>
      <p:bldP spid="19470" grpId="0"/>
      <p:bldP spid="19470" grpId="1"/>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8" name="等腰三角形 17"/>
          <p:cNvSpPr/>
          <p:nvPr/>
        </p:nvSpPr>
        <p:spPr>
          <a:xfrm rot="16200000" flipH="1" flipV="1">
            <a:off x="648462" y="3008842"/>
            <a:ext cx="817625" cy="704850"/>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52317" y="-1925"/>
            <a:ext cx="25253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515116" y="2746203"/>
            <a:ext cx="1140197" cy="1106805"/>
            <a:chOff x="5373389" y="1475219"/>
            <a:chExt cx="1717458" cy="1834345"/>
          </a:xfrm>
        </p:grpSpPr>
        <p:sp>
          <p:nvSpPr>
            <p:cNvPr id="8" name="矩形 7"/>
            <p:cNvSpPr/>
            <p:nvPr/>
          </p:nvSpPr>
          <p:spPr>
            <a:xfrm>
              <a:off x="5373389" y="1689609"/>
              <a:ext cx="1440000" cy="1440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390912" y="1475219"/>
              <a:ext cx="1699935" cy="1834345"/>
            </a:xfrm>
            <a:prstGeom prst="rect">
              <a:avLst/>
            </a:prstGeom>
            <a:noFill/>
          </p:spPr>
          <p:txBody>
            <a:bodyPr wrap="square" rtlCol="0">
              <a:spAutoFit/>
            </a:bodyPr>
            <a:lstStyle/>
            <a:p>
              <a:r>
                <a:rPr lang="en-US" altLang="zh-CN" sz="6600" dirty="0">
                  <a:solidFill>
                    <a:schemeClr val="bg1"/>
                  </a:solidFill>
                  <a:latin typeface="Agency FB" panose="020B0503020202020204" pitchFamily="34" charset="0"/>
                </a:rPr>
                <a:t>02</a:t>
              </a:r>
              <a:endParaRPr lang="zh-CN" altLang="en-US" sz="6600" dirty="0">
                <a:solidFill>
                  <a:schemeClr val="bg1"/>
                </a:solidFill>
                <a:latin typeface="Agency FB" panose="020B0503020202020204" pitchFamily="34" charset="0"/>
              </a:endParaRPr>
            </a:p>
          </p:txBody>
        </p:sp>
      </p:grpSp>
      <p:sp>
        <p:nvSpPr>
          <p:cNvPr id="29" name="文本框 28"/>
          <p:cNvSpPr txBox="1"/>
          <p:nvPr/>
        </p:nvSpPr>
        <p:spPr>
          <a:xfrm>
            <a:off x="3860481" y="2745012"/>
            <a:ext cx="7559356" cy="1107996"/>
          </a:xfrm>
          <a:prstGeom prst="rect">
            <a:avLst/>
          </a:prstGeom>
          <a:noFill/>
        </p:spPr>
        <p:txBody>
          <a:bodyPr wrap="square" rtlCol="0">
            <a:spAutoFit/>
          </a:bodyPr>
          <a:lstStyle/>
          <a:p>
            <a:r>
              <a:rPr lang="en-US" altLang="zh-CN" sz="6600" b="1" dirty="0">
                <a:solidFill>
                  <a:schemeClr val="bg1"/>
                </a:solidFill>
                <a:latin typeface="Agency FB" panose="020B0503020202020204" pitchFamily="34" charset="0"/>
                <a:ea typeface="微软雅黑" panose="020B0503020204020204" charset="-122"/>
              </a:rPr>
              <a:t>Solution</a:t>
            </a:r>
            <a:endParaRPr lang="zh-CN" altLang="en-US" sz="6600" b="1" dirty="0">
              <a:solidFill>
                <a:schemeClr val="bg1"/>
              </a:solidFill>
              <a:latin typeface="Agency FB" panose="020B0503020202020204" pitchFamily="34" charset="0"/>
              <a:ea typeface="微软雅黑" panose="020B0503020204020204" charset="-122"/>
            </a:endParaRPr>
          </a:p>
        </p:txBody>
      </p:sp>
      <p:sp>
        <p:nvSpPr>
          <p:cNvPr id="27" name="等腰三角形 26"/>
          <p:cNvSpPr/>
          <p:nvPr/>
        </p:nvSpPr>
        <p:spPr>
          <a:xfrm rot="16200000" flipH="1" flipV="1">
            <a:off x="10855207" y="376340"/>
            <a:ext cx="466193" cy="401891"/>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5400000" flipV="1">
            <a:off x="11129166" y="1149630"/>
            <a:ext cx="312202" cy="269140"/>
          </a:xfrm>
          <a:prstGeom prst="triangl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p:cNvSpPr/>
          <p:nvPr/>
        </p:nvSpPr>
        <p:spPr>
          <a:xfrm rot="20034423" flipH="1" flipV="1">
            <a:off x="9355382" y="2521059"/>
            <a:ext cx="466193" cy="40189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6466204" y="5475288"/>
            <a:ext cx="753746" cy="734645"/>
            <a:chOff x="1032060" y="5022216"/>
            <a:chExt cx="753746" cy="734645"/>
          </a:xfrm>
        </p:grpSpPr>
        <p:sp>
          <p:nvSpPr>
            <p:cNvPr id="32" name="等腰三角形 31"/>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等腰三角形 33"/>
          <p:cNvSpPr/>
          <p:nvPr/>
        </p:nvSpPr>
        <p:spPr>
          <a:xfrm rot="3050067" flipH="1" flipV="1">
            <a:off x="10599907" y="5219320"/>
            <a:ext cx="466193" cy="401891"/>
          </a:xfrm>
          <a:prstGeom prst="triangl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6287" y="-1925"/>
            <a:ext cx="476250" cy="685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9" presetClass="entr" presetSubtype="0" decel="100000"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 calcmode="lin" valueType="num">
                                      <p:cBhvr>
                                        <p:cTn id="20" dur="500" fill="hold"/>
                                        <p:tgtEl>
                                          <p:spTgt spid="31"/>
                                        </p:tgtEl>
                                        <p:attrNameLst>
                                          <p:attrName>style.rotation</p:attrName>
                                        </p:attrNameLst>
                                      </p:cBhvr>
                                      <p:tavLst>
                                        <p:tav tm="0">
                                          <p:val>
                                            <p:fltVal val="360"/>
                                          </p:val>
                                        </p:tav>
                                        <p:tav tm="100000">
                                          <p:val>
                                            <p:fltVal val="0"/>
                                          </p:val>
                                        </p:tav>
                                      </p:tavLst>
                                    </p:anim>
                                    <p:animEffect transition="in" filter="fade">
                                      <p:cBhvr>
                                        <p:cTn id="21" dur="500"/>
                                        <p:tgtEl>
                                          <p:spTgt spid="31"/>
                                        </p:tgtEl>
                                      </p:cBhvr>
                                    </p:animEffect>
                                  </p:childTnLst>
                                </p:cTn>
                              </p:par>
                              <p:par>
                                <p:cTn id="22" presetID="49" presetClass="entr" presetSubtype="0" decel="10000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 calcmode="lin" valueType="num">
                                      <p:cBhvr>
                                        <p:cTn id="26" dur="500" fill="hold"/>
                                        <p:tgtEl>
                                          <p:spTgt spid="34"/>
                                        </p:tgtEl>
                                        <p:attrNameLst>
                                          <p:attrName>style.rotation</p:attrName>
                                        </p:attrNameLst>
                                      </p:cBhvr>
                                      <p:tavLst>
                                        <p:tav tm="0">
                                          <p:val>
                                            <p:fltVal val="360"/>
                                          </p:val>
                                        </p:tav>
                                        <p:tav tm="100000">
                                          <p:val>
                                            <p:fltVal val="0"/>
                                          </p:val>
                                        </p:tav>
                                      </p:tavLst>
                                    </p:anim>
                                    <p:animEffect transition="in" filter="fade">
                                      <p:cBhvr>
                                        <p:cTn id="27" dur="500"/>
                                        <p:tgtEl>
                                          <p:spTgt spid="34"/>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 calcmode="lin" valueType="num">
                                      <p:cBhvr>
                                        <p:cTn id="32" dur="500" fill="hold"/>
                                        <p:tgtEl>
                                          <p:spTgt spid="30"/>
                                        </p:tgtEl>
                                        <p:attrNameLst>
                                          <p:attrName>style.rotation</p:attrName>
                                        </p:attrNameLst>
                                      </p:cBhvr>
                                      <p:tavLst>
                                        <p:tav tm="0">
                                          <p:val>
                                            <p:fltVal val="360"/>
                                          </p:val>
                                        </p:tav>
                                        <p:tav tm="100000">
                                          <p:val>
                                            <p:fltVal val="0"/>
                                          </p:val>
                                        </p:tav>
                                      </p:tavLst>
                                    </p:anim>
                                    <p:animEffect transition="in" filter="fade">
                                      <p:cBhvr>
                                        <p:cTn id="33" dur="500"/>
                                        <p:tgtEl>
                                          <p:spTgt spid="30"/>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 calcmode="lin" valueType="num">
                                      <p:cBhvr>
                                        <p:cTn id="38" dur="500" fill="hold"/>
                                        <p:tgtEl>
                                          <p:spTgt spid="28"/>
                                        </p:tgtEl>
                                        <p:attrNameLst>
                                          <p:attrName>style.rotation</p:attrName>
                                        </p:attrNameLst>
                                      </p:cBhvr>
                                      <p:tavLst>
                                        <p:tav tm="0">
                                          <p:val>
                                            <p:fltVal val="360"/>
                                          </p:val>
                                        </p:tav>
                                        <p:tav tm="100000">
                                          <p:val>
                                            <p:fltVal val="0"/>
                                          </p:val>
                                        </p:tav>
                                      </p:tavLst>
                                    </p:anim>
                                    <p:animEffect transition="in" filter="fade">
                                      <p:cBhvr>
                                        <p:cTn id="39" dur="500"/>
                                        <p:tgtEl>
                                          <p:spTgt spid="28"/>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 calcmode="lin" valueType="num">
                                      <p:cBhvr>
                                        <p:cTn id="44" dur="500" fill="hold"/>
                                        <p:tgtEl>
                                          <p:spTgt spid="27"/>
                                        </p:tgtEl>
                                        <p:attrNameLst>
                                          <p:attrName>style.rotation</p:attrName>
                                        </p:attrNameLst>
                                      </p:cBhvr>
                                      <p:tavLst>
                                        <p:tav tm="0">
                                          <p:val>
                                            <p:fltVal val="360"/>
                                          </p:val>
                                        </p:tav>
                                        <p:tav tm="100000">
                                          <p:val>
                                            <p:fltVal val="0"/>
                                          </p:val>
                                        </p:tav>
                                      </p:tavLst>
                                    </p:anim>
                                    <p:animEffect transition="in" filter="fade">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7" grpId="0" bldLvl="0" animBg="1"/>
      <p:bldP spid="28" grpId="0" bldLvl="0" animBg="1"/>
      <p:bldP spid="30" grpId="0" bldLvl="0" animBg="1"/>
      <p:bldP spid="3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flipH="1">
            <a:off x="1260834" y="270280"/>
            <a:ext cx="72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51109" y="254328"/>
            <a:ext cx="689325" cy="521970"/>
          </a:xfrm>
          <a:prstGeom prst="rect">
            <a:avLst/>
          </a:prstGeom>
          <a:noFill/>
        </p:spPr>
        <p:txBody>
          <a:bodyPr wrap="square" rtlCol="0">
            <a:spAutoFit/>
          </a:bodyPr>
          <a:lstStyle/>
          <a:p>
            <a:r>
              <a:rPr lang="en-US" altLang="zh-CN" sz="2800" dirty="0">
                <a:latin typeface="+mj-ea"/>
                <a:ea typeface="+mj-ea"/>
              </a:rPr>
              <a:t>02</a:t>
            </a:r>
          </a:p>
        </p:txBody>
      </p:sp>
      <p:sp>
        <p:nvSpPr>
          <p:cNvPr id="12" name="文本框 11"/>
          <p:cNvSpPr txBox="1"/>
          <p:nvPr/>
        </p:nvSpPr>
        <p:spPr>
          <a:xfrm>
            <a:off x="1402080" y="241935"/>
            <a:ext cx="9631680" cy="523220"/>
          </a:xfrm>
          <a:prstGeom prst="rect">
            <a:avLst/>
          </a:prstGeom>
          <a:noFill/>
        </p:spPr>
        <p:txBody>
          <a:bodyPr wrap="square" rtlCol="0">
            <a:spAutoFit/>
          </a:bodyPr>
          <a:lstStyle/>
          <a:p>
            <a:r>
              <a:rPr lang="en-US" altLang="zh-CN" sz="2800" dirty="0">
                <a:latin typeface="Times New Roman" panose="02020603050405020304" charset="0"/>
                <a:ea typeface="微软雅黑" panose="020B0503020204020204" charset="-122"/>
                <a:cs typeface="Times New Roman" panose="02020603050405020304" charset="0"/>
                <a:sym typeface="+mn-ea"/>
              </a:rPr>
              <a:t>Solution--</a:t>
            </a:r>
            <a:r>
              <a:rPr lang="en-US" altLang="zh-CN" sz="2800" b="1" dirty="0">
                <a:latin typeface="Times New Roman" panose="02020603050405020304" charset="0"/>
                <a:ea typeface="微软雅黑" panose="020B0503020204020204" charset="-122"/>
                <a:cs typeface="Times New Roman" panose="02020603050405020304" charset="0"/>
                <a:sym typeface="+mn-ea"/>
              </a:rPr>
              <a:t> </a:t>
            </a:r>
            <a:r>
              <a:rPr lang="en-US" altLang="zh-CN" sz="2800" b="1" dirty="0"/>
              <a:t>RAEM series remote AE monitoring system</a:t>
            </a:r>
            <a:endParaRPr lang="zh-CN" altLang="en-US" sz="2800" b="1" dirty="0">
              <a:latin typeface="Agency FB" panose="020B0503020202020204" pitchFamily="34" charset="0"/>
              <a:ea typeface="微软雅黑" panose="020B0503020204020204" charset="-122"/>
            </a:endParaRPr>
          </a:p>
        </p:txBody>
      </p:sp>
      <p:grpSp>
        <p:nvGrpSpPr>
          <p:cNvPr id="13" name="组合 12"/>
          <p:cNvGrpSpPr/>
          <p:nvPr/>
        </p:nvGrpSpPr>
        <p:grpSpPr>
          <a:xfrm rot="17100000">
            <a:off x="175953" y="261388"/>
            <a:ext cx="481872" cy="469661"/>
            <a:chOff x="1032060" y="5022216"/>
            <a:chExt cx="753746" cy="734645"/>
          </a:xfrm>
        </p:grpSpPr>
        <p:sp>
          <p:nvSpPr>
            <p:cNvPr id="14" name="等腰三角形 13"/>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p:cNvSpPr txBox="1"/>
          <p:nvPr/>
        </p:nvSpPr>
        <p:spPr>
          <a:xfrm>
            <a:off x="4258310" y="1325223"/>
            <a:ext cx="7432040" cy="1015663"/>
          </a:xfrm>
          <a:prstGeom prst="rect">
            <a:avLst/>
          </a:prstGeom>
          <a:noFill/>
        </p:spPr>
        <p:txBody>
          <a:bodyPr wrap="square" rtlCol="0">
            <a:spAutoFit/>
          </a:bodyPr>
          <a:lstStyle/>
          <a:p>
            <a:pPr algn="just" defTabSz="1219200"/>
            <a:r>
              <a:rPr lang="en-US" altLang="zh-CN" sz="2000" dirty="0"/>
              <a:t>Acoustic emission technology was applied on tool condition monitoring to extend tool life and eliminate workpiece damage caused by tool wear.</a:t>
            </a:r>
            <a:endParaRPr lang="en-US" altLang="zh-CN" sz="2000" kern="0" dirty="0">
              <a:solidFill>
                <a:sysClr val="windowText" lastClr="000000"/>
              </a:solidFill>
              <a:cs typeface="Arial" panose="020B0604020202020204" pitchFamily="34" charset="0"/>
              <a:sym typeface="+mn-ea"/>
            </a:endParaRPr>
          </a:p>
        </p:txBody>
      </p:sp>
      <p:sp>
        <p:nvSpPr>
          <p:cNvPr id="22" name="文本框 21"/>
          <p:cNvSpPr txBox="1"/>
          <p:nvPr/>
        </p:nvSpPr>
        <p:spPr>
          <a:xfrm>
            <a:off x="4258310" y="4738496"/>
            <a:ext cx="7432040" cy="1015663"/>
          </a:xfrm>
          <a:prstGeom prst="rect">
            <a:avLst/>
          </a:prstGeom>
          <a:noFill/>
        </p:spPr>
        <p:txBody>
          <a:bodyPr wrap="square" rtlCol="0">
            <a:spAutoFit/>
          </a:bodyPr>
          <a:lstStyle/>
          <a:p>
            <a:pPr algn="just"/>
            <a:r>
              <a:rPr lang="en-US" altLang="zh-CN" sz="2000" dirty="0"/>
              <a:t>24/7 online monitoring and detection, the whole process of automatic analysis results, Internet of Things remote operation and use, mobile phone alarm push.</a:t>
            </a:r>
          </a:p>
        </p:txBody>
      </p:sp>
      <p:grpSp>
        <p:nvGrpSpPr>
          <p:cNvPr id="2" name="组合 1"/>
          <p:cNvGrpSpPr/>
          <p:nvPr/>
        </p:nvGrpSpPr>
        <p:grpSpPr>
          <a:xfrm>
            <a:off x="3082474" y="5289653"/>
            <a:ext cx="1028176" cy="83059"/>
            <a:chOff x="6857241" y="2614196"/>
            <a:chExt cx="1336925" cy="108000"/>
          </a:xfrm>
        </p:grpSpPr>
        <p:cxnSp>
          <p:nvCxnSpPr>
            <p:cNvPr id="17" name="直接连接符 16"/>
            <p:cNvCxnSpPr/>
            <p:nvPr/>
          </p:nvCxnSpPr>
          <p:spPr>
            <a:xfrm>
              <a:off x="6857241" y="2678796"/>
              <a:ext cx="1309091" cy="0"/>
            </a:xfrm>
            <a:prstGeom prst="line">
              <a:avLst/>
            </a:prstGeom>
            <a:ln w="19050">
              <a:solidFill>
                <a:srgbClr val="CCCC33"/>
              </a:solidFill>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a:off x="8086166" y="2614196"/>
              <a:ext cx="108000" cy="108000"/>
            </a:xfrm>
            <a:prstGeom prst="ellipse">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8254533" y="3218135"/>
            <a:ext cx="1068916" cy="83059"/>
            <a:chOff x="7458318" y="5204996"/>
            <a:chExt cx="1389898" cy="108000"/>
          </a:xfrm>
        </p:grpSpPr>
        <p:cxnSp>
          <p:nvCxnSpPr>
            <p:cNvPr id="20" name="直接连接符 19"/>
            <p:cNvCxnSpPr/>
            <p:nvPr/>
          </p:nvCxnSpPr>
          <p:spPr>
            <a:xfrm>
              <a:off x="7458318" y="5258835"/>
              <a:ext cx="1368000" cy="0"/>
            </a:xfrm>
            <a:prstGeom prst="line">
              <a:avLst/>
            </a:prstGeom>
            <a:ln w="19050">
              <a:solidFill>
                <a:srgbClr val="CCCC33"/>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8740216" y="5204996"/>
              <a:ext cx="108000" cy="108000"/>
            </a:xfrm>
            <a:prstGeom prst="ellipse">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descr="M2"/>
          <p:cNvPicPr>
            <a:picLocks noChangeAspect="1"/>
          </p:cNvPicPr>
          <p:nvPr/>
        </p:nvPicPr>
        <p:blipFill>
          <a:blip r:embed="rId3">
            <a:extLst>
              <a:ext uri="{BEBA8EAE-BF5A-486C-A8C5-ECC9F3942E4B}">
                <a14:imgProps xmlns:a14="http://schemas.microsoft.com/office/drawing/2010/main">
                  <a14:imgLayer r:embed="rId4">
                    <a14:imgEffect>
                      <a14:backgroundRemoval t="6167" b="94833" l="9605" r="89831">
                        <a14:foregroundMark x1="64124" y1="6167" x2="65537" y2="9833"/>
                        <a14:foregroundMark x1="35876" y1="93667" x2="57910" y2="94833"/>
                        <a14:foregroundMark x1="57910" y1="94833" x2="59040" y2="92167"/>
                      </a14:backgroundRemoval>
                    </a14:imgEffect>
                  </a14:imgLayer>
                </a14:imgProps>
              </a:ext>
            </a:extLst>
          </a:blip>
          <a:stretch>
            <a:fillRect/>
          </a:stretch>
        </p:blipFill>
        <p:spPr>
          <a:xfrm>
            <a:off x="501650" y="1360170"/>
            <a:ext cx="2580640" cy="4375785"/>
          </a:xfrm>
          <a:prstGeom prst="rect">
            <a:avLst/>
          </a:prstGeom>
        </p:spPr>
      </p:pic>
      <p:pic>
        <p:nvPicPr>
          <p:cNvPr id="100" name="图片 99"/>
          <p:cNvPicPr/>
          <p:nvPr/>
        </p:nvPicPr>
        <p:blipFill>
          <a:blip r:embed="rId5"/>
          <a:stretch>
            <a:fillRect/>
          </a:stretch>
        </p:blipFill>
        <p:spPr>
          <a:xfrm>
            <a:off x="3705860" y="2897592"/>
            <a:ext cx="1447800" cy="1520016"/>
          </a:xfrm>
          <a:prstGeom prst="rect">
            <a:avLst/>
          </a:prstGeom>
          <a:noFill/>
          <a:ln w="9525">
            <a:noFill/>
          </a:ln>
        </p:spPr>
      </p:pic>
      <p:pic>
        <p:nvPicPr>
          <p:cNvPr id="101" name="图片 100"/>
          <p:cNvPicPr/>
          <p:nvPr/>
        </p:nvPicPr>
        <p:blipFill>
          <a:blip r:embed="rId6"/>
          <a:stretch>
            <a:fillRect/>
          </a:stretch>
        </p:blipFill>
        <p:spPr>
          <a:xfrm>
            <a:off x="5465445" y="2705100"/>
            <a:ext cx="3079115" cy="1712508"/>
          </a:xfrm>
          <a:prstGeom prst="rect">
            <a:avLst/>
          </a:prstGeom>
          <a:noFill/>
          <a:ln w="9525">
            <a:noFill/>
          </a:ln>
        </p:spPr>
      </p:pic>
      <p:pic>
        <p:nvPicPr>
          <p:cNvPr id="102" name="图片 101"/>
          <p:cNvPicPr/>
          <p:nvPr/>
        </p:nvPicPr>
        <p:blipFill>
          <a:blip r:embed="rId7"/>
          <a:stretch>
            <a:fillRect/>
          </a:stretch>
        </p:blipFill>
        <p:spPr>
          <a:xfrm>
            <a:off x="9079231" y="2705100"/>
            <a:ext cx="2411730" cy="1818343"/>
          </a:xfrm>
          <a:prstGeom prst="rect">
            <a:avLst/>
          </a:prstGeom>
          <a:noFill/>
          <a:ln w="9525">
            <a:noFill/>
          </a:ln>
        </p:spPr>
      </p:pic>
      <p:sp>
        <p:nvSpPr>
          <p:cNvPr id="7" name="文本框 6"/>
          <p:cNvSpPr txBox="1"/>
          <p:nvPr/>
        </p:nvSpPr>
        <p:spPr>
          <a:xfrm>
            <a:off x="4067848" y="5818247"/>
            <a:ext cx="7423114" cy="646331"/>
          </a:xfrm>
          <a:prstGeom prst="rect">
            <a:avLst/>
          </a:prstGeom>
          <a:noFill/>
        </p:spPr>
        <p:txBody>
          <a:bodyPr wrap="square" rtlCol="0" anchor="t">
            <a:spAutoFit/>
          </a:bodyPr>
          <a:lstStyle/>
          <a:p>
            <a:r>
              <a:rPr lang="en-US" altLang="zh-CN" dirty="0">
                <a:solidFill>
                  <a:srgbClr val="FF0000"/>
                </a:solidFill>
                <a:sym typeface="+mn-ea"/>
              </a:rPr>
              <a:t>（</a:t>
            </a:r>
            <a:r>
              <a:rPr lang="en-US" altLang="zh-CN" dirty="0">
                <a:solidFill>
                  <a:srgbClr val="FF0000"/>
                </a:solidFill>
              </a:rPr>
              <a:t> Historical data can also be queried, all tool status and the      </a:t>
            </a:r>
          </a:p>
          <a:p>
            <a:r>
              <a:rPr lang="en-US" altLang="zh-CN" dirty="0">
                <a:solidFill>
                  <a:srgbClr val="FF0000"/>
                </a:solidFill>
              </a:rPr>
              <a:t>     occurrence of failure time could be observed. </a:t>
            </a:r>
            <a:r>
              <a:rPr lang="en-US" altLang="zh-CN" dirty="0">
                <a:solidFill>
                  <a:srgbClr val="FF0000"/>
                </a:solidFill>
                <a:sym typeface="+mn-ea"/>
              </a:rPr>
              <a:t>）</a:t>
            </a:r>
            <a:endParaRPr lang="zh-CN" altLang="en-US" dirty="0">
              <a:solidFill>
                <a:srgbClr val="FF0000"/>
              </a:solidFill>
            </a:endParaRPr>
          </a:p>
        </p:txBody>
      </p:sp>
      <p:grpSp>
        <p:nvGrpSpPr>
          <p:cNvPr id="5" name="组合 4"/>
          <p:cNvGrpSpPr/>
          <p:nvPr/>
        </p:nvGrpSpPr>
        <p:grpSpPr>
          <a:xfrm>
            <a:off x="3061519" y="1663803"/>
            <a:ext cx="1027725" cy="83059"/>
            <a:chOff x="6857241" y="2614196"/>
            <a:chExt cx="1336925" cy="108000"/>
          </a:xfrm>
        </p:grpSpPr>
        <p:cxnSp>
          <p:nvCxnSpPr>
            <p:cNvPr id="8" name="直接连接符 7"/>
            <p:cNvCxnSpPr/>
            <p:nvPr/>
          </p:nvCxnSpPr>
          <p:spPr>
            <a:xfrm>
              <a:off x="6857241" y="2678796"/>
              <a:ext cx="1309091" cy="0"/>
            </a:xfrm>
            <a:prstGeom prst="line">
              <a:avLst/>
            </a:prstGeom>
            <a:ln w="19050">
              <a:solidFill>
                <a:srgbClr val="CCCC33"/>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8086166" y="2614196"/>
              <a:ext cx="108000" cy="108000"/>
            </a:xfrm>
            <a:prstGeom prst="ellipse">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5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par>
                                <p:cTn id="11" presetID="3"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par>
                                <p:cTn id="14" presetID="3"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par>
                                <p:cTn id="17" presetID="3" presetClass="entr" presetSubtype="1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blinds(horizontal)">
                                      <p:cBhvr>
                                        <p:cTn id="19" dur="500"/>
                                        <p:tgtEl>
                                          <p:spTgt spid="100"/>
                                        </p:tgtEl>
                                      </p:cBhvr>
                                    </p:animEffect>
                                  </p:childTnLst>
                                </p:cTn>
                              </p:par>
                              <p:par>
                                <p:cTn id="20" presetID="3" presetClass="entr" presetSubtype="10" fill="hold"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blinds(horizontal)">
                                      <p:cBhvr>
                                        <p:cTn id="22" dur="500"/>
                                        <p:tgtEl>
                                          <p:spTgt spid="101"/>
                                        </p:tgtEl>
                                      </p:cBhvr>
                                    </p:animEffect>
                                  </p:childTnLst>
                                </p:cTn>
                              </p:par>
                              <p:par>
                                <p:cTn id="23" presetID="3" presetClass="entr" presetSubtype="10" fill="hold" nodeType="with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blinds(horizontal)">
                                      <p:cBhvr>
                                        <p:cTn id="25" dur="500"/>
                                        <p:tgtEl>
                                          <p:spTgt spid="10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par>
                                <p:cTn id="29" presetID="3" presetClass="entr" presetSubtype="1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6919112" y="4495287"/>
            <a:ext cx="4376289" cy="1225540"/>
          </a:xfrm>
          <a:prstGeom prst="rect">
            <a:avLst/>
          </a:prstGeom>
        </p:spPr>
      </p:pic>
      <p:sp>
        <p:nvSpPr>
          <p:cNvPr id="20488" name="文本框 8"/>
          <p:cNvSpPr txBox="1"/>
          <p:nvPr/>
        </p:nvSpPr>
        <p:spPr>
          <a:xfrm>
            <a:off x="1324170" y="3902221"/>
            <a:ext cx="3124939" cy="646331"/>
          </a:xfrm>
          <a:prstGeom prst="rect">
            <a:avLst/>
          </a:prstGeom>
          <a:noFill/>
          <a:ln w="9525">
            <a:noFill/>
          </a:ln>
        </p:spPr>
        <p:txBody>
          <a:bodyPr wrap="square">
            <a:spAutoFit/>
          </a:bodyPr>
          <a:lstStyle/>
          <a:p>
            <a:pPr algn="ctr"/>
            <a:r>
              <a:rPr lang="en-US" altLang="zh-CN" b="1" dirty="0">
                <a:solidFill>
                  <a:srgbClr val="EBB045"/>
                </a:solidFill>
              </a:rPr>
              <a:t>Remote network</a:t>
            </a:r>
          </a:p>
          <a:p>
            <a:pPr algn="ctr"/>
            <a:r>
              <a:rPr lang="en-US" altLang="zh-CN" b="1" dirty="0">
                <a:solidFill>
                  <a:srgbClr val="EBB045"/>
                </a:solidFill>
              </a:rPr>
              <a:t> communication system</a:t>
            </a:r>
            <a:endParaRPr lang="en-US" altLang="zh-CN" b="1" dirty="0">
              <a:solidFill>
                <a:srgbClr val="EBB045"/>
              </a:solidFill>
              <a:latin typeface="方正兰亭黑_GBK" pitchFamily="2" charset="-122"/>
              <a:ea typeface="方正兰亭黑_GBK" pitchFamily="2" charset="-122"/>
            </a:endParaRPr>
          </a:p>
        </p:txBody>
      </p:sp>
      <p:sp>
        <p:nvSpPr>
          <p:cNvPr id="20489" name="文本框 8"/>
          <p:cNvSpPr txBox="1"/>
          <p:nvPr/>
        </p:nvSpPr>
        <p:spPr>
          <a:xfrm>
            <a:off x="7797384" y="2441960"/>
            <a:ext cx="2860329" cy="646331"/>
          </a:xfrm>
          <a:prstGeom prst="rect">
            <a:avLst/>
          </a:prstGeom>
          <a:noFill/>
          <a:ln w="9525">
            <a:noFill/>
          </a:ln>
        </p:spPr>
        <p:txBody>
          <a:bodyPr wrap="square">
            <a:spAutoFit/>
          </a:bodyPr>
          <a:lstStyle/>
          <a:p>
            <a:pPr algn="ctr"/>
            <a:r>
              <a:rPr lang="en-US" altLang="zh-CN" b="1" dirty="0">
                <a:solidFill>
                  <a:srgbClr val="0D4677"/>
                </a:solidFill>
              </a:rPr>
              <a:t>Operation and display in control room</a:t>
            </a:r>
            <a:endParaRPr lang="en-US" altLang="zh-CN" sz="2000" b="1" dirty="0">
              <a:solidFill>
                <a:srgbClr val="0D4677"/>
              </a:solidFill>
              <a:effectLst>
                <a:outerShdw blurRad="38100" dist="19050" dir="2700000" algn="tl" rotWithShape="0">
                  <a:schemeClr val="dk1">
                    <a:alpha val="40000"/>
                  </a:schemeClr>
                </a:outerShdw>
              </a:effectLst>
              <a:latin typeface="方正兰亭黑_GBK" pitchFamily="2" charset="-122"/>
              <a:ea typeface="方正兰亭黑_GBK" pitchFamily="2" charset="-122"/>
            </a:endParaRPr>
          </a:p>
        </p:txBody>
      </p:sp>
      <p:sp>
        <p:nvSpPr>
          <p:cNvPr id="20490" name="文本框 8"/>
          <p:cNvSpPr txBox="1"/>
          <p:nvPr/>
        </p:nvSpPr>
        <p:spPr>
          <a:xfrm>
            <a:off x="1706347" y="2466821"/>
            <a:ext cx="2360585" cy="646331"/>
          </a:xfrm>
          <a:prstGeom prst="rect">
            <a:avLst/>
          </a:prstGeom>
          <a:noFill/>
          <a:ln w="9525">
            <a:noFill/>
          </a:ln>
        </p:spPr>
        <p:txBody>
          <a:bodyPr wrap="square">
            <a:spAutoFit/>
          </a:bodyPr>
          <a:lstStyle/>
          <a:p>
            <a:pPr algn="ctr"/>
            <a:r>
              <a:rPr lang="en-US" altLang="zh-CN" b="1" dirty="0">
                <a:solidFill>
                  <a:srgbClr val="1B9C77"/>
                </a:solidFill>
              </a:rPr>
              <a:t>Operation and display on-site</a:t>
            </a:r>
            <a:endParaRPr lang="en-US" altLang="zh-CN" b="1" dirty="0">
              <a:solidFill>
                <a:srgbClr val="1B9C77"/>
              </a:solidFill>
              <a:effectLst>
                <a:outerShdw blurRad="38100" dist="19050" dir="2700000" algn="tl" rotWithShape="0">
                  <a:schemeClr val="dk1">
                    <a:alpha val="40000"/>
                  </a:schemeClr>
                </a:outerShdw>
              </a:effectLst>
              <a:latin typeface="方正兰亭黑_GBK" pitchFamily="2" charset="-122"/>
              <a:ea typeface="方正兰亭黑_GBK" pitchFamily="2" charset="-122"/>
            </a:endParaRPr>
          </a:p>
        </p:txBody>
      </p:sp>
      <p:sp>
        <p:nvSpPr>
          <p:cNvPr id="20491" name="文本框 8"/>
          <p:cNvSpPr txBox="1"/>
          <p:nvPr/>
        </p:nvSpPr>
        <p:spPr>
          <a:xfrm>
            <a:off x="7643573" y="3902221"/>
            <a:ext cx="3124408" cy="646331"/>
          </a:xfrm>
          <a:prstGeom prst="rect">
            <a:avLst/>
          </a:prstGeom>
          <a:noFill/>
          <a:ln w="9525">
            <a:noFill/>
          </a:ln>
        </p:spPr>
        <p:txBody>
          <a:bodyPr wrap="square">
            <a:spAutoFit/>
          </a:bodyPr>
          <a:lstStyle/>
          <a:p>
            <a:pPr algn="ctr"/>
            <a:r>
              <a:rPr lang="en-US" altLang="zh-CN" b="1" dirty="0">
                <a:solidFill>
                  <a:srgbClr val="E03646"/>
                </a:solidFill>
              </a:rPr>
              <a:t>Remote networking communication system</a:t>
            </a:r>
            <a:endParaRPr lang="en-US" altLang="zh-CN" b="1" dirty="0">
              <a:solidFill>
                <a:srgbClr val="E03646"/>
              </a:solidFill>
              <a:latin typeface="方正兰亭黑_GBK" pitchFamily="2" charset="-122"/>
              <a:ea typeface="方正兰亭黑_GBK" pitchFamily="2" charset="-122"/>
            </a:endParaRPr>
          </a:p>
        </p:txBody>
      </p:sp>
      <p:sp>
        <p:nvSpPr>
          <p:cNvPr id="10" name="矩形 9"/>
          <p:cNvSpPr/>
          <p:nvPr/>
        </p:nvSpPr>
        <p:spPr>
          <a:xfrm flipH="1">
            <a:off x="1265229" y="353362"/>
            <a:ext cx="72000" cy="46800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43509" y="317175"/>
            <a:ext cx="617325" cy="521970"/>
          </a:xfrm>
          <a:prstGeom prst="rect">
            <a:avLst/>
          </a:prstGeom>
          <a:noFill/>
        </p:spPr>
        <p:txBody>
          <a:bodyPr wrap="square" rtlCol="0">
            <a:spAutoFit/>
          </a:bodyPr>
          <a:lstStyle/>
          <a:p>
            <a:r>
              <a:rPr lang="en-US" altLang="zh-CN" sz="2800" dirty="0">
                <a:latin typeface="+mj-ea"/>
                <a:ea typeface="+mj-ea"/>
              </a:rPr>
              <a:t>02</a:t>
            </a:r>
          </a:p>
        </p:txBody>
      </p:sp>
      <p:sp>
        <p:nvSpPr>
          <p:cNvPr id="12" name="文本框 11"/>
          <p:cNvSpPr txBox="1"/>
          <p:nvPr/>
        </p:nvSpPr>
        <p:spPr>
          <a:xfrm>
            <a:off x="1394480" y="304782"/>
            <a:ext cx="9900921" cy="523220"/>
          </a:xfrm>
          <a:prstGeom prst="rect">
            <a:avLst/>
          </a:prstGeom>
          <a:noFill/>
        </p:spPr>
        <p:txBody>
          <a:bodyPr wrap="square" rtlCol="0">
            <a:spAutoFit/>
          </a:bodyPr>
          <a:lstStyle/>
          <a:p>
            <a:r>
              <a:rPr lang="en-US" altLang="zh-CN" sz="2800" dirty="0">
                <a:latin typeface="Times New Roman" panose="02020603050405020304" charset="0"/>
                <a:ea typeface="微软雅黑" panose="020B0503020204020204" charset="-122"/>
                <a:cs typeface="Times New Roman" panose="02020603050405020304" charset="0"/>
                <a:sym typeface="+mn-ea"/>
              </a:rPr>
              <a:t>Solution--</a:t>
            </a:r>
            <a:r>
              <a:rPr lang="en-US" altLang="zh-CN" sz="2800" b="1" dirty="0">
                <a:latin typeface="Times New Roman" panose="02020603050405020304" charset="0"/>
                <a:ea typeface="微软雅黑" panose="020B0503020204020204" charset="-122"/>
                <a:cs typeface="Times New Roman" panose="02020603050405020304" charset="0"/>
                <a:sym typeface="+mn-ea"/>
              </a:rPr>
              <a:t> </a:t>
            </a:r>
            <a:r>
              <a:rPr lang="en-US" altLang="zh-CN" sz="2800" b="1" dirty="0"/>
              <a:t>4 systems and communication modes</a:t>
            </a:r>
          </a:p>
        </p:txBody>
      </p:sp>
      <p:grpSp>
        <p:nvGrpSpPr>
          <p:cNvPr id="13" name="组合 12"/>
          <p:cNvGrpSpPr/>
          <p:nvPr/>
        </p:nvGrpSpPr>
        <p:grpSpPr>
          <a:xfrm rot="17100000">
            <a:off x="168353" y="324235"/>
            <a:ext cx="481872" cy="469661"/>
            <a:chOff x="1032060" y="5022216"/>
            <a:chExt cx="753746" cy="734645"/>
          </a:xfrm>
        </p:grpSpPr>
        <p:sp>
          <p:nvSpPr>
            <p:cNvPr id="14" name="等腰三角形 13"/>
            <p:cNvSpPr/>
            <p:nvPr/>
          </p:nvSpPr>
          <p:spPr>
            <a:xfrm rot="20627212" flipH="1" flipV="1">
              <a:off x="1032060" y="5107080"/>
              <a:ext cx="753746" cy="649781"/>
            </a:xfrm>
            <a:prstGeom prst="triangle">
              <a:avLst/>
            </a:prstGeom>
            <a:noFill/>
            <a:ln w="127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p:nvSpPr>
          <p:spPr>
            <a:xfrm rot="6289781" flipH="1" flipV="1">
              <a:off x="1003006" y="5062727"/>
              <a:ext cx="587410" cy="506388"/>
            </a:xfrm>
            <a:prstGeom prst="triangle">
              <a:avLst/>
            </a:prstGeom>
            <a:solidFill>
              <a:srgbClr val="CCCC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2"/>
          <p:cNvPicPr>
            <a:picLocks noChangeAspect="1"/>
          </p:cNvPicPr>
          <p:nvPr/>
        </p:nvPicPr>
        <p:blipFill>
          <a:blip r:embed="rId3"/>
          <a:stretch>
            <a:fillRect/>
          </a:stretch>
        </p:blipFill>
        <p:spPr>
          <a:xfrm>
            <a:off x="2167538" y="1207759"/>
            <a:ext cx="2599993" cy="1158197"/>
          </a:xfrm>
          <a:prstGeom prst="rect">
            <a:avLst/>
          </a:prstGeom>
          <a:noFill/>
          <a:ln>
            <a:noFill/>
          </a:ln>
        </p:spPr>
      </p:pic>
      <p:pic>
        <p:nvPicPr>
          <p:cNvPr id="2" name="图片 1"/>
          <p:cNvPicPr>
            <a:picLocks noChangeAspect="1"/>
          </p:cNvPicPr>
          <p:nvPr/>
        </p:nvPicPr>
        <p:blipFill>
          <a:blip r:embed="rId4"/>
          <a:stretch>
            <a:fillRect/>
          </a:stretch>
        </p:blipFill>
        <p:spPr>
          <a:xfrm>
            <a:off x="7013216" y="1208743"/>
            <a:ext cx="3754765" cy="1202440"/>
          </a:xfrm>
          <a:prstGeom prst="rect">
            <a:avLst/>
          </a:prstGeom>
        </p:spPr>
      </p:pic>
      <p:pic>
        <p:nvPicPr>
          <p:cNvPr id="3" name="图片 2"/>
          <p:cNvPicPr>
            <a:picLocks noChangeAspect="1"/>
          </p:cNvPicPr>
          <p:nvPr/>
        </p:nvPicPr>
        <p:blipFill>
          <a:blip r:embed="rId5"/>
          <a:stretch>
            <a:fillRect/>
          </a:stretch>
        </p:blipFill>
        <p:spPr>
          <a:xfrm>
            <a:off x="845063" y="4430968"/>
            <a:ext cx="3922468" cy="1237745"/>
          </a:xfrm>
          <a:prstGeom prst="rect">
            <a:avLst/>
          </a:prstGeom>
        </p:spPr>
      </p:pic>
      <p:pic>
        <p:nvPicPr>
          <p:cNvPr id="20" name="图片 19" descr="图片n"/>
          <p:cNvPicPr>
            <a:picLocks noChangeAspect="1"/>
          </p:cNvPicPr>
          <p:nvPr/>
        </p:nvPicPr>
        <p:blipFill rotWithShape="1">
          <a:blip r:embed="rId6"/>
          <a:srcRect l="23386" t="5337" r="24383" b="5712"/>
          <a:stretch/>
        </p:blipFill>
        <p:spPr>
          <a:xfrm rot="21212434">
            <a:off x="4361632" y="2218117"/>
            <a:ext cx="2479865" cy="2440238"/>
          </a:xfrm>
          <a:prstGeom prst="rect">
            <a:avLst/>
          </a:prstGeom>
        </p:spPr>
      </p:pic>
      <p:sp>
        <p:nvSpPr>
          <p:cNvPr id="100" name="文本框 99"/>
          <p:cNvSpPr txBox="1"/>
          <p:nvPr/>
        </p:nvSpPr>
        <p:spPr>
          <a:xfrm>
            <a:off x="1145540" y="6101146"/>
            <a:ext cx="9900920" cy="307777"/>
          </a:xfrm>
          <a:prstGeom prst="rect">
            <a:avLst/>
          </a:prstGeom>
          <a:noFill/>
          <a:ln w="9525">
            <a:noFill/>
          </a:ln>
        </p:spPr>
        <p:txBody>
          <a:bodyPr wrap="square">
            <a:spAutoFit/>
          </a:bodyPr>
          <a:lstStyle/>
          <a:p>
            <a:pPr indent="0"/>
            <a:r>
              <a:rPr lang="en-US" altLang="zh-CN" sz="1400" b="1" dirty="0"/>
              <a:t>Note: </a:t>
            </a:r>
            <a:r>
              <a:rPr lang="en-US" altLang="zh-CN" sz="1400" dirty="0"/>
              <a:t>The above systems have the functions of mobile app Bluetooth communication inspection and field debugging setting.</a:t>
            </a:r>
            <a:endParaRPr lang="zh-CN" altLang="en-US" sz="1400" b="1" dirty="0">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490"/>
                                        </p:tgtEl>
                                        <p:attrNameLst>
                                          <p:attrName>style.visibility</p:attrName>
                                        </p:attrNameLst>
                                      </p:cBhvr>
                                      <p:to>
                                        <p:strVal val="visible"/>
                                      </p:to>
                                    </p:set>
                                    <p:animEffect transition="in" filter="wipe(down)">
                                      <p:cBhvr>
                                        <p:cTn id="7" dur="500"/>
                                        <p:tgtEl>
                                          <p:spTgt spid="20490"/>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0489"/>
                                        </p:tgtEl>
                                        <p:attrNameLst>
                                          <p:attrName>style.visibility</p:attrName>
                                        </p:attrNameLst>
                                      </p:cBhvr>
                                      <p:to>
                                        <p:strVal val="visible"/>
                                      </p:to>
                                    </p:set>
                                    <p:animEffect transition="in" filter="blinds(horizontal)">
                                      <p:cBhvr>
                                        <p:cTn id="13" dur="500"/>
                                        <p:tgtEl>
                                          <p:spTgt spid="20489"/>
                                        </p:tgtEl>
                                      </p:cBhvr>
                                    </p:animEffect>
                                  </p:childTnLst>
                                </p:cTn>
                              </p:par>
                              <p:par>
                                <p:cTn id="14" presetID="3"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0488"/>
                                        </p:tgtEl>
                                        <p:attrNameLst>
                                          <p:attrName>style.visibility</p:attrName>
                                        </p:attrNameLst>
                                      </p:cBhvr>
                                      <p:to>
                                        <p:strVal val="visible"/>
                                      </p:to>
                                    </p:set>
                                    <p:animEffect transition="in" filter="blinds(horizontal)">
                                      <p:cBhvr>
                                        <p:cTn id="19" dur="500"/>
                                        <p:tgtEl>
                                          <p:spTgt spid="20488"/>
                                        </p:tgtEl>
                                      </p:cBhvr>
                                    </p:animEffect>
                                  </p:childTnLst>
                                </p:cTn>
                              </p:par>
                              <p:par>
                                <p:cTn id="20" presetID="3" presetClass="entr" presetSubtype="1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par>
                                <p:cTn id="23" presetID="3"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0491"/>
                                        </p:tgtEl>
                                        <p:attrNameLst>
                                          <p:attrName>style.visibility</p:attrName>
                                        </p:attrNameLst>
                                      </p:cBhvr>
                                      <p:to>
                                        <p:strVal val="visible"/>
                                      </p:to>
                                    </p:set>
                                    <p:animEffect transition="in" filter="blinds(horizontal)">
                                      <p:cBhvr>
                                        <p:cTn id="28" dur="500"/>
                                        <p:tgtEl>
                                          <p:spTgt spid="2049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blinds(horizontal)">
                                      <p:cBhvr>
                                        <p:cTn id="3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p:bldP spid="20488" grpId="1"/>
      <p:bldP spid="20489" grpId="0"/>
      <p:bldP spid="20489" grpId="1"/>
      <p:bldP spid="20490" grpId="0"/>
      <p:bldP spid="20490" grpId="1"/>
      <p:bldP spid="20491" grpId="0"/>
      <p:bldP spid="20491" grpId="1"/>
      <p:bldP spid="100" grpId="0"/>
      <p:bldP spid="10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5"/>
          <p:cNvSpPr/>
          <p:nvPr/>
        </p:nvSpPr>
        <p:spPr bwMode="auto">
          <a:xfrm>
            <a:off x="1000616" y="2305805"/>
            <a:ext cx="3100070" cy="260540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6"/>
          </a:solidFill>
          <a:ln w="9525" cap="flat">
            <a:noFill/>
            <a:prstDash val="solid"/>
            <a:miter lim="800000"/>
          </a:ln>
        </p:spPr>
        <p:txBody>
          <a:bodyPr vert="horz" wrap="square" lIns="91440" tIns="45720" rIns="91440" bIns="45720" numCol="1" anchor="t" anchorCtr="0" compatLnSpc="1"/>
          <a:lstStyle/>
          <a:p>
            <a:endParaRPr lang="zh-CN" altLang="en-US"/>
          </a:p>
        </p:txBody>
      </p:sp>
      <p:cxnSp>
        <p:nvCxnSpPr>
          <p:cNvPr id="38" name="直接连接符 37"/>
          <p:cNvCxnSpPr>
            <a:cxnSpLocks/>
          </p:cNvCxnSpPr>
          <p:nvPr/>
        </p:nvCxnSpPr>
        <p:spPr>
          <a:xfrm>
            <a:off x="4143653" y="3608508"/>
            <a:ext cx="854476" cy="0"/>
          </a:xfrm>
          <a:prstGeom prst="line">
            <a:avLst/>
          </a:prstGeom>
          <a:ln w="12700">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044271" y="2763243"/>
            <a:ext cx="2955290" cy="1690527"/>
          </a:xfrm>
          <a:prstGeom prst="rect">
            <a:avLst/>
          </a:prstGeom>
          <a:noFill/>
        </p:spPr>
        <p:txBody>
          <a:bodyPr wrap="square" rtlCol="0">
            <a:spAutoFit/>
          </a:bodyPr>
          <a:lstStyle/>
          <a:p>
            <a:pPr algn="ctr">
              <a:lnSpc>
                <a:spcPts val="4300"/>
              </a:lnSpc>
            </a:pPr>
            <a:r>
              <a:rPr lang="en-US" altLang="zh-CN" sz="3200" b="1" dirty="0">
                <a:solidFill>
                  <a:srgbClr val="83FCE5"/>
                </a:solidFill>
                <a:ea typeface="微软雅黑" panose="020B0503020204020204" charset="-122"/>
              </a:rPr>
              <a:t>RAEM</a:t>
            </a:r>
            <a:r>
              <a:rPr lang="en-US" altLang="zh-CN" sz="3200" b="1" dirty="0">
                <a:solidFill>
                  <a:srgbClr val="83FCE5"/>
                </a:solidFill>
                <a:latin typeface="微软雅黑" panose="020B0503020204020204" charset="-122"/>
                <a:ea typeface="微软雅黑" panose="020B0503020204020204" charset="-122"/>
              </a:rPr>
              <a:t>2</a:t>
            </a:r>
            <a:endParaRPr lang="en-US" altLang="zh-CN" sz="2800" b="1" dirty="0">
              <a:solidFill>
                <a:srgbClr val="83FCE5"/>
              </a:solidFill>
              <a:latin typeface="微软雅黑" panose="020B0503020204020204" charset="-122"/>
              <a:ea typeface="微软雅黑" panose="020B0503020204020204" charset="-122"/>
            </a:endParaRPr>
          </a:p>
          <a:p>
            <a:pPr algn="ctr">
              <a:lnSpc>
                <a:spcPts val="4300"/>
              </a:lnSpc>
            </a:pPr>
            <a:r>
              <a:rPr lang="en-US" altLang="zh-CN" sz="2800" b="1" dirty="0">
                <a:solidFill>
                  <a:srgbClr val="FFFFFF"/>
                </a:solidFill>
              </a:rPr>
              <a:t>system</a:t>
            </a:r>
            <a:r>
              <a:rPr lang="en-US" altLang="zh-CN" sz="2800" b="1" dirty="0">
                <a:solidFill>
                  <a:srgbClr val="FFFFFF"/>
                </a:solidFill>
                <a:ea typeface="微软雅黑" panose="020B0503020204020204" charset="-122"/>
              </a:rPr>
              <a:t> </a:t>
            </a:r>
            <a:r>
              <a:rPr lang="en-US" altLang="zh-CN" sz="2800" b="1" dirty="0">
                <a:solidFill>
                  <a:srgbClr val="FFFFFF"/>
                </a:solidFill>
              </a:rPr>
              <a:t>general diagram</a:t>
            </a:r>
            <a:endParaRPr lang="zh-CN" altLang="en-US" sz="2800" b="1" dirty="0">
              <a:solidFill>
                <a:srgbClr val="FFFFFF"/>
              </a:solidFill>
              <a:ea typeface="微软雅黑" panose="020B0503020204020204" charset="-122"/>
            </a:endParaRPr>
          </a:p>
        </p:txBody>
      </p:sp>
      <p:pic>
        <p:nvPicPr>
          <p:cNvPr id="4" name="图片 3">
            <a:extLst>
              <a:ext uri="{FF2B5EF4-FFF2-40B4-BE49-F238E27FC236}">
                <a16:creationId xmlns:a16="http://schemas.microsoft.com/office/drawing/2014/main" id="{9BB42D5A-8368-3E8A-48C4-2C15037DA4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9847" y="242621"/>
            <a:ext cx="5618766" cy="63727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7000"/>
    </mc:Choice>
    <mc:Fallback xmlns="">
      <p:transition spd="slow" advTm="7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PP_MARK_KEY" val="897a9d75-08c6-4b2e-8732-a9617b27633e"/>
  <p:tag name="COMMONDATA" val="eyJoZGlkIjoiNzJiMmVjODZjYTc4NmYyZDkwZTQ4OTZkMWMyZDc2Mz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UNIT_TABLE_BEAUTIFY" val="smartTable{33ba252a-0a75-4ff4-91c8-2bd4e3cd4c80}"/>
  <p:tag name="TABLE_ENDDRAG_ORIGIN_RECT" val="246*384"/>
  <p:tag name="TABLE_ENDDRAG_RECT" val="713*142*246*384"/>
</p:tagLst>
</file>

<file path=ppt/tags/tag31.xml><?xml version="1.0" encoding="utf-8"?>
<p:tagLst xmlns:a="http://schemas.openxmlformats.org/drawingml/2006/main" xmlns:r="http://schemas.openxmlformats.org/officeDocument/2006/relationships" xmlns:p="http://schemas.openxmlformats.org/presentationml/2006/main">
  <p:tag name="KSO_WM_UNIT_TABLE_BEAUTIFY" val="smartTable{33ba252a-0a75-4ff4-91c8-2bd4e3cd4c80}"/>
  <p:tag name="TABLE_ENDDRAG_ORIGIN_RECT" val="787*95"/>
  <p:tag name="TABLE_ENDDRAG_RECT" val="77*85*787*95"/>
</p:tagLst>
</file>

<file path=ppt/tags/tag32.xml><?xml version="1.0" encoding="utf-8"?>
<p:tagLst xmlns:a="http://schemas.openxmlformats.org/drawingml/2006/main" xmlns:r="http://schemas.openxmlformats.org/officeDocument/2006/relationships" xmlns:p="http://schemas.openxmlformats.org/presentationml/2006/main">
  <p:tag name="KSO_WM_UNIT_TABLE_BEAUTIFY" val="smartTable{33ba252a-0a75-4ff4-91c8-2bd4e3cd4c80}"/>
  <p:tag name="TABLE_ENDDRAG_ORIGIN_RECT" val="805*68"/>
  <p:tag name="TABLE_ENDDRAG_RECT" val="101*70*805*68"/>
</p:tagLst>
</file>

<file path=ppt/tags/tag33.xml><?xml version="1.0" encoding="utf-8"?>
<p:tagLst xmlns:a="http://schemas.openxmlformats.org/drawingml/2006/main" xmlns:r="http://schemas.openxmlformats.org/officeDocument/2006/relationships" xmlns:p="http://schemas.openxmlformats.org/presentationml/2006/main">
  <p:tag name="KSO_WM_UNIT_TABLE_BEAUTIFY" val="smartTable{33ba252a-0a75-4ff4-91c8-2bd4e3cd4c80}"/>
  <p:tag name="TABLE_ENDDRAG_ORIGIN_RECT" val="805*68"/>
  <p:tag name="TABLE_ENDDRAG_RECT" val="101*70*805*68"/>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gency FB"/>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435</TotalTime>
  <Words>1639</Words>
  <Application>Microsoft Office PowerPoint</Application>
  <PresentationFormat>宽屏</PresentationFormat>
  <Paragraphs>262</Paragraphs>
  <Slides>31</Slides>
  <Notes>21</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31</vt:i4>
      </vt:variant>
    </vt:vector>
  </HeadingPairs>
  <TitlesOfParts>
    <vt:vector size="40" baseType="lpstr">
      <vt:lpstr>方正兰亭黑_GBK</vt:lpstr>
      <vt:lpstr>宋体</vt:lpstr>
      <vt:lpstr>微软雅黑</vt:lpstr>
      <vt:lpstr>Agency FB</vt:lpstr>
      <vt:lpstr>Arial</vt:lpstr>
      <vt:lpstr>Calibri</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yanyang</dc:creator>
  <cp:lastModifiedBy>liu yang</cp:lastModifiedBy>
  <cp:revision>216</cp:revision>
  <dcterms:created xsi:type="dcterms:W3CDTF">2019-06-19T02:08:00Z</dcterms:created>
  <dcterms:modified xsi:type="dcterms:W3CDTF">2023-03-08T09:15:03Z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2052-11.1.0.12980</vt:lpwstr>
  </property>
  <property fmtid="{D5CDD505-2E9C-101B-9397-08002B2CF9AE}" pid="3" name="ICV">
    <vt:lpwstr>70377CDCD16F4CBE8D267EE69B4FDBF2</vt:lpwstr>
  </property>
</Properties>
</file>